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9" r:id="rId3"/>
    <p:sldId id="265" r:id="rId4"/>
    <p:sldId id="281" r:id="rId5"/>
    <p:sldId id="293" r:id="rId6"/>
    <p:sldId id="285" r:id="rId7"/>
    <p:sldId id="282" r:id="rId8"/>
    <p:sldId id="292" r:id="rId9"/>
    <p:sldId id="286" r:id="rId10"/>
    <p:sldId id="279" r:id="rId11"/>
    <p:sldId id="278" r:id="rId12"/>
    <p:sldId id="288" r:id="rId13"/>
    <p:sldId id="262" r:id="rId14"/>
    <p:sldId id="289" r:id="rId15"/>
    <p:sldId id="27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69E1"/>
    <a:srgbClr val="30D5C8"/>
    <a:srgbClr val="FFA5FF"/>
    <a:srgbClr val="808000"/>
    <a:srgbClr val="FEF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notesViewPr>
    <p:cSldViewPr snapToGrid="0">
      <p:cViewPr varScale="1">
        <p:scale>
          <a:sx n="83" d="100"/>
          <a:sy n="83" d="100"/>
        </p:scale>
        <p:origin x="29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1495B10-2167-4638-84E8-0E06C86F6CA2}" type="datetimeFigureOut">
              <a:rPr lang="en-US" smtClean="0"/>
              <a:t>3/13/2024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B2829DD-A485-401E-BA65-E64D3F458355}" type="slidenum">
              <a:rPr lang="en-US" smtClean="0"/>
              <a:t>‹#›</a:t>
            </a:fld>
            <a:endParaRPr lang="en-US"/>
          </a:p>
        </p:txBody>
      </p:sp>
    </p:spTree>
    <p:extLst>
      <p:ext uri="{BB962C8B-B14F-4D97-AF65-F5344CB8AC3E}">
        <p14:creationId xmlns:p14="http://schemas.microsoft.com/office/powerpoint/2010/main" val="191600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2829DD-A485-401E-BA65-E64D3F458355}" type="slidenum">
              <a:rPr lang="en-US" smtClean="0"/>
              <a:t>1</a:t>
            </a:fld>
            <a:endParaRPr lang="en-US"/>
          </a:p>
        </p:txBody>
      </p:sp>
    </p:spTree>
    <p:extLst>
      <p:ext uri="{BB962C8B-B14F-4D97-AF65-F5344CB8AC3E}">
        <p14:creationId xmlns:p14="http://schemas.microsoft.com/office/powerpoint/2010/main" val="751065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2829DD-A485-401E-BA65-E64D3F458355}" type="slidenum">
              <a:rPr lang="en-US" smtClean="0"/>
              <a:t>10</a:t>
            </a:fld>
            <a:endParaRPr lang="en-US"/>
          </a:p>
        </p:txBody>
      </p:sp>
    </p:spTree>
    <p:extLst>
      <p:ext uri="{BB962C8B-B14F-4D97-AF65-F5344CB8AC3E}">
        <p14:creationId xmlns:p14="http://schemas.microsoft.com/office/powerpoint/2010/main" val="1240545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2829DD-A485-401E-BA65-E64D3F458355}" type="slidenum">
              <a:rPr lang="en-US" smtClean="0"/>
              <a:t>11</a:t>
            </a:fld>
            <a:endParaRPr lang="en-US"/>
          </a:p>
        </p:txBody>
      </p:sp>
    </p:spTree>
    <p:extLst>
      <p:ext uri="{BB962C8B-B14F-4D97-AF65-F5344CB8AC3E}">
        <p14:creationId xmlns:p14="http://schemas.microsoft.com/office/powerpoint/2010/main" val="1652921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2829DD-A485-401E-BA65-E64D3F458355}" type="slidenum">
              <a:rPr lang="en-US" smtClean="0"/>
              <a:t>12</a:t>
            </a:fld>
            <a:endParaRPr lang="en-US"/>
          </a:p>
        </p:txBody>
      </p:sp>
    </p:spTree>
    <p:extLst>
      <p:ext uri="{BB962C8B-B14F-4D97-AF65-F5344CB8AC3E}">
        <p14:creationId xmlns:p14="http://schemas.microsoft.com/office/powerpoint/2010/main" val="1478586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HHAP5 funding will be used primarily to continue existing services to prevent homelessness, shelter those experiencing homelessness and provide case management and rental assistance to exit them to permanent housing. Additionally, funding will be used to recruit landlords to rent to households in the homeless response system. The activities funded fall within one of the three buckets previously noted. </a:t>
            </a:r>
          </a:p>
          <a:p>
            <a:endParaRPr lang="en-US" dirty="0"/>
          </a:p>
          <a:p>
            <a:r>
              <a:rPr lang="en-US" dirty="0"/>
              <a:t>Madera County funding is pulled from a total of 13% of the FMCoC grant, based on their homelessness representation in the continuum of care area.</a:t>
            </a:r>
          </a:p>
        </p:txBody>
      </p:sp>
      <p:sp>
        <p:nvSpPr>
          <p:cNvPr id="4" name="Slide Number Placeholder 3"/>
          <p:cNvSpPr>
            <a:spLocks noGrp="1"/>
          </p:cNvSpPr>
          <p:nvPr>
            <p:ph type="sldNum" sz="quarter" idx="5"/>
          </p:nvPr>
        </p:nvSpPr>
        <p:spPr/>
        <p:txBody>
          <a:bodyPr/>
          <a:lstStyle/>
          <a:p>
            <a:fld id="{6B2829DD-A485-401E-BA65-E64D3F458355}" type="slidenum">
              <a:rPr lang="en-US" smtClean="0"/>
              <a:t>13</a:t>
            </a:fld>
            <a:endParaRPr lang="en-US"/>
          </a:p>
        </p:txBody>
      </p:sp>
    </p:spTree>
    <p:extLst>
      <p:ext uri="{BB962C8B-B14F-4D97-AF65-F5344CB8AC3E}">
        <p14:creationId xmlns:p14="http://schemas.microsoft.com/office/powerpoint/2010/main" val="1670998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2829DD-A485-401E-BA65-E64D3F458355}" type="slidenum">
              <a:rPr lang="en-US" smtClean="0"/>
              <a:t>14</a:t>
            </a:fld>
            <a:endParaRPr lang="en-US"/>
          </a:p>
        </p:txBody>
      </p:sp>
    </p:spTree>
    <p:extLst>
      <p:ext uri="{BB962C8B-B14F-4D97-AF65-F5344CB8AC3E}">
        <p14:creationId xmlns:p14="http://schemas.microsoft.com/office/powerpoint/2010/main" val="1142876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a:p>
            <a:pPr lvl="1"/>
            <a:endParaRPr lang="en-US" dirty="0"/>
          </a:p>
          <a:p>
            <a:pPr lvl="1"/>
            <a:endParaRPr lang="en-US" dirty="0"/>
          </a:p>
          <a:p>
            <a:pPr lvl="1"/>
            <a:r>
              <a:rPr lang="en-US" dirty="0"/>
              <a:t>RE HHAP-5 funded Agreements (bullet 3): The County will work closely with providers to ensure outcome goals are met and system improvements are made as needed to remove barriers to housing.</a:t>
            </a:r>
          </a:p>
          <a:p>
            <a:pPr lvl="1"/>
            <a:endParaRPr lang="en-US" dirty="0"/>
          </a:p>
          <a:p>
            <a:pPr lvl="1"/>
            <a:endParaRPr lang="en-US" dirty="0"/>
          </a:p>
          <a:p>
            <a:pPr lvl="1"/>
            <a:endParaRPr lang="en-US" dirty="0"/>
          </a:p>
          <a:p>
            <a:pPr lvl="1"/>
            <a:endParaRPr lang="en-US" dirty="0"/>
          </a:p>
          <a:p>
            <a:pPr lvl="1"/>
            <a:r>
              <a:rPr lang="en-US" dirty="0"/>
              <a:t>Following the submission of the application (bullet 4)</a:t>
            </a:r>
          </a:p>
          <a:p>
            <a:pPr lvl="1"/>
            <a:r>
              <a:rPr lang="en-US" dirty="0"/>
              <a:t>To evaluate remaining needs in the community, including incorporating community feedback into funding plans, service delivery and design</a:t>
            </a:r>
          </a:p>
          <a:p>
            <a:pPr lvl="1"/>
            <a:r>
              <a:rPr lang="en-US" dirty="0"/>
              <a:t>To develop a plan for HHAP-5 bonus funding</a:t>
            </a:r>
          </a:p>
          <a:p>
            <a:pPr lvl="1"/>
            <a:r>
              <a:rPr lang="en-US" dirty="0"/>
              <a:t>To implement racial equity improvement strategies across the community</a:t>
            </a:r>
          </a:p>
          <a:p>
            <a:pPr lvl="1"/>
            <a:r>
              <a:rPr lang="en-US" dirty="0"/>
              <a:t>To leverage funding across jurisdictions to maximize the impacts to services in the community</a:t>
            </a:r>
          </a:p>
          <a:p>
            <a:endParaRPr lang="en-US" dirty="0"/>
          </a:p>
        </p:txBody>
      </p:sp>
      <p:sp>
        <p:nvSpPr>
          <p:cNvPr id="4" name="Slide Number Placeholder 3"/>
          <p:cNvSpPr>
            <a:spLocks noGrp="1"/>
          </p:cNvSpPr>
          <p:nvPr>
            <p:ph type="sldNum" sz="quarter" idx="5"/>
          </p:nvPr>
        </p:nvSpPr>
        <p:spPr/>
        <p:txBody>
          <a:bodyPr/>
          <a:lstStyle/>
          <a:p>
            <a:fld id="{6B2829DD-A485-401E-BA65-E64D3F458355}" type="slidenum">
              <a:rPr lang="en-US" smtClean="0"/>
              <a:t>15</a:t>
            </a:fld>
            <a:endParaRPr lang="en-US"/>
          </a:p>
        </p:txBody>
      </p:sp>
    </p:spTree>
    <p:extLst>
      <p:ext uri="{BB962C8B-B14F-4D97-AF65-F5344CB8AC3E}">
        <p14:creationId xmlns:p14="http://schemas.microsoft.com/office/powerpoint/2010/main" val="303899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2829DD-A485-401E-BA65-E64D3F458355}" type="slidenum">
              <a:rPr lang="en-US" smtClean="0"/>
              <a:t>2</a:t>
            </a:fld>
            <a:endParaRPr lang="en-US"/>
          </a:p>
        </p:txBody>
      </p:sp>
    </p:spTree>
    <p:extLst>
      <p:ext uri="{BB962C8B-B14F-4D97-AF65-F5344CB8AC3E}">
        <p14:creationId xmlns:p14="http://schemas.microsoft.com/office/powerpoint/2010/main" val="3793006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2829DD-A485-401E-BA65-E64D3F458355}" type="slidenum">
              <a:rPr lang="en-US" smtClean="0"/>
              <a:t>3</a:t>
            </a:fld>
            <a:endParaRPr lang="en-US"/>
          </a:p>
        </p:txBody>
      </p:sp>
    </p:spTree>
    <p:extLst>
      <p:ext uri="{BB962C8B-B14F-4D97-AF65-F5344CB8AC3E}">
        <p14:creationId xmlns:p14="http://schemas.microsoft.com/office/powerpoint/2010/main" val="2581307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2829DD-A485-401E-BA65-E64D3F458355}" type="slidenum">
              <a:rPr lang="en-US" smtClean="0"/>
              <a:t>4</a:t>
            </a:fld>
            <a:endParaRPr lang="en-US"/>
          </a:p>
        </p:txBody>
      </p:sp>
    </p:spTree>
    <p:extLst>
      <p:ext uri="{BB962C8B-B14F-4D97-AF65-F5344CB8AC3E}">
        <p14:creationId xmlns:p14="http://schemas.microsoft.com/office/powerpoint/2010/main" val="1797063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2829DD-A485-401E-BA65-E64D3F458355}" type="slidenum">
              <a:rPr lang="en-US" smtClean="0"/>
              <a:t>5</a:t>
            </a:fld>
            <a:endParaRPr lang="en-US"/>
          </a:p>
        </p:txBody>
      </p:sp>
    </p:spTree>
    <p:extLst>
      <p:ext uri="{BB962C8B-B14F-4D97-AF65-F5344CB8AC3E}">
        <p14:creationId xmlns:p14="http://schemas.microsoft.com/office/powerpoint/2010/main" val="1267807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 can be found on the Action Plan pages 1-10</a:t>
            </a:r>
          </a:p>
        </p:txBody>
      </p:sp>
      <p:sp>
        <p:nvSpPr>
          <p:cNvPr id="4" name="Slide Number Placeholder 3"/>
          <p:cNvSpPr>
            <a:spLocks noGrp="1"/>
          </p:cNvSpPr>
          <p:nvPr>
            <p:ph type="sldNum" sz="quarter" idx="5"/>
          </p:nvPr>
        </p:nvSpPr>
        <p:spPr/>
        <p:txBody>
          <a:bodyPr/>
          <a:lstStyle/>
          <a:p>
            <a:fld id="{6B2829DD-A485-401E-BA65-E64D3F458355}" type="slidenum">
              <a:rPr lang="en-US" smtClean="0"/>
              <a:t>6</a:t>
            </a:fld>
            <a:endParaRPr lang="en-US"/>
          </a:p>
        </p:txBody>
      </p:sp>
    </p:spTree>
    <p:extLst>
      <p:ext uri="{BB962C8B-B14F-4D97-AF65-F5344CB8AC3E}">
        <p14:creationId xmlns:p14="http://schemas.microsoft.com/office/powerpoint/2010/main" val="3331114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 can be found on the Action Plan pages 10-30</a:t>
            </a:r>
          </a:p>
        </p:txBody>
      </p:sp>
      <p:sp>
        <p:nvSpPr>
          <p:cNvPr id="4" name="Slide Number Placeholder 3"/>
          <p:cNvSpPr>
            <a:spLocks noGrp="1"/>
          </p:cNvSpPr>
          <p:nvPr>
            <p:ph type="sldNum" sz="quarter" idx="5"/>
          </p:nvPr>
        </p:nvSpPr>
        <p:spPr/>
        <p:txBody>
          <a:bodyPr/>
          <a:lstStyle/>
          <a:p>
            <a:fld id="{6B2829DD-A485-401E-BA65-E64D3F458355}" type="slidenum">
              <a:rPr lang="en-US" smtClean="0"/>
              <a:t>7</a:t>
            </a:fld>
            <a:endParaRPr lang="en-US"/>
          </a:p>
        </p:txBody>
      </p:sp>
    </p:spTree>
    <p:extLst>
      <p:ext uri="{BB962C8B-B14F-4D97-AF65-F5344CB8AC3E}">
        <p14:creationId xmlns:p14="http://schemas.microsoft.com/office/powerpoint/2010/main" val="925428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 can be found on the Action Plan pages 10-30</a:t>
            </a:r>
          </a:p>
        </p:txBody>
      </p:sp>
      <p:sp>
        <p:nvSpPr>
          <p:cNvPr id="4" name="Slide Number Placeholder 3"/>
          <p:cNvSpPr>
            <a:spLocks noGrp="1"/>
          </p:cNvSpPr>
          <p:nvPr>
            <p:ph type="sldNum" sz="quarter" idx="5"/>
          </p:nvPr>
        </p:nvSpPr>
        <p:spPr/>
        <p:txBody>
          <a:bodyPr/>
          <a:lstStyle/>
          <a:p>
            <a:fld id="{6B2829DD-A485-401E-BA65-E64D3F458355}" type="slidenum">
              <a:rPr lang="en-US" smtClean="0"/>
              <a:t>8</a:t>
            </a:fld>
            <a:endParaRPr lang="en-US"/>
          </a:p>
        </p:txBody>
      </p:sp>
    </p:spTree>
    <p:extLst>
      <p:ext uri="{BB962C8B-B14F-4D97-AF65-F5344CB8AC3E}">
        <p14:creationId xmlns:p14="http://schemas.microsoft.com/office/powerpoint/2010/main" val="3444877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 can be found on the action plan on pages 30-48</a:t>
            </a:r>
          </a:p>
        </p:txBody>
      </p:sp>
      <p:sp>
        <p:nvSpPr>
          <p:cNvPr id="4" name="Slide Number Placeholder 3"/>
          <p:cNvSpPr>
            <a:spLocks noGrp="1"/>
          </p:cNvSpPr>
          <p:nvPr>
            <p:ph type="sldNum" sz="quarter" idx="5"/>
          </p:nvPr>
        </p:nvSpPr>
        <p:spPr/>
        <p:txBody>
          <a:bodyPr/>
          <a:lstStyle/>
          <a:p>
            <a:fld id="{6B2829DD-A485-401E-BA65-E64D3F458355}" type="slidenum">
              <a:rPr lang="en-US" smtClean="0"/>
              <a:t>9</a:t>
            </a:fld>
            <a:endParaRPr lang="en-US"/>
          </a:p>
        </p:txBody>
      </p:sp>
    </p:spTree>
    <p:extLst>
      <p:ext uri="{BB962C8B-B14F-4D97-AF65-F5344CB8AC3E}">
        <p14:creationId xmlns:p14="http://schemas.microsoft.com/office/powerpoint/2010/main" val="3897144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123E68-E04F-47F9-80C1-8E8914F518A8}" type="datetimeFigureOut">
              <a:rPr lang="en-US" smtClean="0"/>
              <a:t>3/13/2024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144332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123E68-E04F-47F9-80C1-8E8914F518A8}"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643028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123E68-E04F-47F9-80C1-8E8914F518A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3378863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123E68-E04F-47F9-80C1-8E8914F518A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3845646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123E68-E04F-47F9-80C1-8E8914F518A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2004885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123E68-E04F-47F9-80C1-8E8914F518A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4061650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123E68-E04F-47F9-80C1-8E8914F518A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2259702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123E68-E04F-47F9-80C1-8E8914F518A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2536460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123E68-E04F-47F9-80C1-8E8914F518A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133133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123E68-E04F-47F9-80C1-8E8914F518A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417458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123E68-E04F-47F9-80C1-8E8914F518A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4284247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123E68-E04F-47F9-80C1-8E8914F518A8}"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415817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123E68-E04F-47F9-80C1-8E8914F518A8}" type="datetimeFigureOut">
              <a:rPr lang="en-US" smtClean="0"/>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5392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123E68-E04F-47F9-80C1-8E8914F518A8}" type="datetimeFigureOut">
              <a:rPr lang="en-US" smtClean="0"/>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377518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23E68-E04F-47F9-80C1-8E8914F518A8}" type="datetimeFigureOut">
              <a:rPr lang="en-US" smtClean="0"/>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409068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123E68-E04F-47F9-80C1-8E8914F518A8}"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4263458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123E68-E04F-47F9-80C1-8E8914F518A8}"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552A0-4954-4A18-9C54-D69AD6AF99DC}" type="slidenum">
              <a:rPr lang="en-US" smtClean="0"/>
              <a:t>‹#›</a:t>
            </a:fld>
            <a:endParaRPr lang="en-US"/>
          </a:p>
        </p:txBody>
      </p:sp>
    </p:spTree>
    <p:extLst>
      <p:ext uri="{BB962C8B-B14F-4D97-AF65-F5344CB8AC3E}">
        <p14:creationId xmlns:p14="http://schemas.microsoft.com/office/powerpoint/2010/main" val="323428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7123E68-E04F-47F9-80C1-8E8914F518A8}" type="datetimeFigureOut">
              <a:rPr lang="en-US" smtClean="0"/>
              <a:t>3/13/2024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07552A0-4954-4A18-9C54-D69AD6AF99DC}" type="slidenum">
              <a:rPr lang="en-US" smtClean="0"/>
              <a:t>‹#›</a:t>
            </a:fld>
            <a:endParaRPr lang="en-US"/>
          </a:p>
        </p:txBody>
      </p:sp>
    </p:spTree>
    <p:extLst>
      <p:ext uri="{BB962C8B-B14F-4D97-AF65-F5344CB8AC3E}">
        <p14:creationId xmlns:p14="http://schemas.microsoft.com/office/powerpoint/2010/main" val="1633372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txBody>
          <a:bodyPr rtlCol="0" anchor="ctr"/>
          <a:lstStyle/>
          <a:p>
            <a:pPr algn="ctr"/>
            <a:endParaRPr lang="en-US"/>
          </a:p>
        </p:txBody>
      </p:sp>
      <p:sp>
        <p:nvSpPr>
          <p:cNvPr id="10" name="Freeform: Shape 9">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82895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sp>
      <p:sp>
        <p:nvSpPr>
          <p:cNvPr id="12" name="Freeform: Shape 11">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3220098"/>
            <a:ext cx="2910045"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sp>
      <p:sp>
        <p:nvSpPr>
          <p:cNvPr id="14" name="Freeform: Shape 13">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2845509"/>
            <a:ext cx="414988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sp>
      <p:sp>
        <p:nvSpPr>
          <p:cNvPr id="16" name="Freeform: Shape 15">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719546"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sp>
      <p:sp>
        <p:nvSpPr>
          <p:cNvPr id="2" name="Title 1">
            <a:extLst>
              <a:ext uri="{FF2B5EF4-FFF2-40B4-BE49-F238E27FC236}">
                <a16:creationId xmlns:a16="http://schemas.microsoft.com/office/drawing/2014/main" id="{8DA1E1ED-4611-4ABB-AA8F-14662E8D01F0}"/>
              </a:ext>
            </a:extLst>
          </p:cNvPr>
          <p:cNvSpPr>
            <a:spLocks noGrp="1"/>
          </p:cNvSpPr>
          <p:nvPr>
            <p:ph type="ctrTitle"/>
          </p:nvPr>
        </p:nvSpPr>
        <p:spPr>
          <a:xfrm>
            <a:off x="0" y="643467"/>
            <a:ext cx="12192000" cy="3475687"/>
          </a:xfrm>
        </p:spPr>
        <p:txBody>
          <a:bodyPr anchor="b">
            <a:normAutofit/>
          </a:bodyPr>
          <a:lstStyle/>
          <a:p>
            <a:pPr algn="ctr"/>
            <a:r>
              <a:rPr lang="en-US" sz="4400" dirty="0"/>
              <a:t>Homeless Housing Assistance &amp;  Prevention </a:t>
            </a:r>
            <a:br>
              <a:rPr lang="en-US" sz="4400" dirty="0"/>
            </a:br>
            <a:r>
              <a:rPr lang="en-US" sz="4400" dirty="0"/>
              <a:t>Round 5 (HHAP-5) </a:t>
            </a:r>
            <a:br>
              <a:rPr lang="en-US" sz="4400" dirty="0"/>
            </a:br>
            <a:r>
              <a:rPr lang="en-US" sz="4400" dirty="0"/>
              <a:t>Local Homelessness Action Plan</a:t>
            </a:r>
          </a:p>
        </p:txBody>
      </p:sp>
      <p:sp>
        <p:nvSpPr>
          <p:cNvPr id="3" name="Subtitle 2">
            <a:extLst>
              <a:ext uri="{FF2B5EF4-FFF2-40B4-BE49-F238E27FC236}">
                <a16:creationId xmlns:a16="http://schemas.microsoft.com/office/drawing/2014/main" id="{B0E151DA-28D2-4901-885F-3B31C21EA2B3}"/>
              </a:ext>
            </a:extLst>
          </p:cNvPr>
          <p:cNvSpPr>
            <a:spLocks noGrp="1"/>
          </p:cNvSpPr>
          <p:nvPr>
            <p:ph type="subTitle" idx="1"/>
          </p:nvPr>
        </p:nvSpPr>
        <p:spPr>
          <a:xfrm>
            <a:off x="2719546" y="4552335"/>
            <a:ext cx="6752908" cy="1091381"/>
          </a:xfrm>
        </p:spPr>
        <p:txBody>
          <a:bodyPr>
            <a:normAutofit fontScale="70000" lnSpcReduction="20000"/>
          </a:bodyPr>
          <a:lstStyle/>
          <a:p>
            <a:pPr algn="ctr"/>
            <a:r>
              <a:rPr lang="en-US" sz="2400" dirty="0"/>
              <a:t>Presented by: Shannon Duncan</a:t>
            </a:r>
          </a:p>
          <a:p>
            <a:pPr algn="ctr"/>
            <a:r>
              <a:rPr lang="en-US" sz="2400" dirty="0"/>
              <a:t>Senior Staff Analyst: Fresno County Department of Social Services</a:t>
            </a:r>
          </a:p>
          <a:p>
            <a:pPr algn="ctr"/>
            <a:r>
              <a:rPr lang="en-US" sz="2400" dirty="0"/>
              <a:t>March 15, 2024</a:t>
            </a:r>
          </a:p>
        </p:txBody>
      </p:sp>
    </p:spTree>
    <p:extLst>
      <p:ext uri="{BB962C8B-B14F-4D97-AF65-F5344CB8AC3E}">
        <p14:creationId xmlns:p14="http://schemas.microsoft.com/office/powerpoint/2010/main" val="1970239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D573-B1C1-4126-A258-F73364EA8F48}"/>
              </a:ext>
            </a:extLst>
          </p:cNvPr>
          <p:cNvSpPr>
            <a:spLocks noGrp="1"/>
          </p:cNvSpPr>
          <p:nvPr>
            <p:ph type="title"/>
          </p:nvPr>
        </p:nvSpPr>
        <p:spPr>
          <a:xfrm>
            <a:off x="1484310" y="190499"/>
            <a:ext cx="10018713" cy="1571189"/>
          </a:xfrm>
        </p:spPr>
        <p:txBody>
          <a:bodyPr>
            <a:normAutofit/>
          </a:bodyPr>
          <a:lstStyle/>
          <a:p>
            <a:r>
              <a:rPr lang="en-US" dirty="0"/>
              <a:t>HHAP-5 Program Eligible Activities</a:t>
            </a:r>
          </a:p>
        </p:txBody>
      </p:sp>
      <p:sp>
        <p:nvSpPr>
          <p:cNvPr id="3" name="Content Placeholder 2">
            <a:extLst>
              <a:ext uri="{FF2B5EF4-FFF2-40B4-BE49-F238E27FC236}">
                <a16:creationId xmlns:a16="http://schemas.microsoft.com/office/drawing/2014/main" id="{2D51870D-04EE-4809-A80B-1589B16E004F}"/>
              </a:ext>
            </a:extLst>
          </p:cNvPr>
          <p:cNvSpPr>
            <a:spLocks noGrp="1"/>
          </p:cNvSpPr>
          <p:nvPr>
            <p:ph idx="1"/>
          </p:nvPr>
        </p:nvSpPr>
        <p:spPr>
          <a:xfrm>
            <a:off x="1484309" y="674924"/>
            <a:ext cx="10018713" cy="5114925"/>
          </a:xfrm>
        </p:spPr>
        <p:txBody>
          <a:bodyPr>
            <a:normAutofit lnSpcReduction="10000"/>
          </a:bodyPr>
          <a:lstStyle/>
          <a:p>
            <a:pPr marL="0" indent="0">
              <a:buNone/>
            </a:pPr>
            <a:endParaRPr lang="en-US" dirty="0"/>
          </a:p>
          <a:p>
            <a:pPr marL="457200" lvl="1" indent="0">
              <a:buFont typeface="Arial"/>
              <a:buNone/>
            </a:pPr>
            <a:r>
              <a:rPr lang="en-US" sz="2400" dirty="0"/>
              <a:t>While the eligible uses for HHAP-5 remain largely unchanged from previous rounds, the HHAP-5 statute reorganizes eligible uses into three main buckets: </a:t>
            </a:r>
          </a:p>
          <a:p>
            <a:pPr marL="457200" lvl="1" indent="0">
              <a:buFont typeface="Arial"/>
              <a:buNone/>
            </a:pPr>
            <a:r>
              <a:rPr lang="en-US" sz="2400" dirty="0"/>
              <a:t>(1) costs that support permanent housing (delivery of permanent housing and innovative housing solutions, rapid rehousing, prevention and shelter diversion, operating subsidies); </a:t>
            </a:r>
          </a:p>
          <a:p>
            <a:pPr marL="457200" lvl="1" indent="0">
              <a:buFont typeface="Arial"/>
              <a:buNone/>
            </a:pPr>
            <a:r>
              <a:rPr lang="en-US" sz="2400" dirty="0"/>
              <a:t>(2) costs that support interim housing (operating subsidies, interim housing, improvements to existing interim housing); and </a:t>
            </a:r>
          </a:p>
          <a:p>
            <a:pPr marL="457200" lvl="1" indent="0">
              <a:buFont typeface="Arial"/>
              <a:buNone/>
            </a:pPr>
            <a:r>
              <a:rPr lang="en-US" sz="2400" dirty="0"/>
              <a:t>(3) costs that support service provision and systems support (street outreach, services coordination, systems support). </a:t>
            </a:r>
          </a:p>
          <a:p>
            <a:pPr marL="457200" lvl="1" indent="0">
              <a:buFont typeface="Arial"/>
              <a:buNone/>
            </a:pPr>
            <a:r>
              <a:rPr lang="en-US" sz="2400" dirty="0"/>
              <a:t>	</a:t>
            </a:r>
          </a:p>
        </p:txBody>
      </p:sp>
    </p:spTree>
    <p:extLst>
      <p:ext uri="{BB962C8B-B14F-4D97-AF65-F5344CB8AC3E}">
        <p14:creationId xmlns:p14="http://schemas.microsoft.com/office/powerpoint/2010/main" val="1282862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D573-B1C1-4126-A258-F73364EA8F48}"/>
              </a:ext>
            </a:extLst>
          </p:cNvPr>
          <p:cNvSpPr>
            <a:spLocks noGrp="1"/>
          </p:cNvSpPr>
          <p:nvPr>
            <p:ph type="title"/>
          </p:nvPr>
        </p:nvSpPr>
        <p:spPr>
          <a:xfrm>
            <a:off x="1484310" y="165332"/>
            <a:ext cx="10018713" cy="1752599"/>
          </a:xfrm>
        </p:spPr>
        <p:txBody>
          <a:bodyPr/>
          <a:lstStyle/>
          <a:p>
            <a:r>
              <a:rPr lang="en-US" dirty="0"/>
              <a:t>HHAP-5 Funding Overview</a:t>
            </a:r>
          </a:p>
        </p:txBody>
      </p:sp>
      <p:sp>
        <p:nvSpPr>
          <p:cNvPr id="3" name="Content Placeholder 2">
            <a:extLst>
              <a:ext uri="{FF2B5EF4-FFF2-40B4-BE49-F238E27FC236}">
                <a16:creationId xmlns:a16="http://schemas.microsoft.com/office/drawing/2014/main" id="{2D51870D-04EE-4809-A80B-1589B16E004F}"/>
              </a:ext>
            </a:extLst>
          </p:cNvPr>
          <p:cNvSpPr>
            <a:spLocks noGrp="1"/>
          </p:cNvSpPr>
          <p:nvPr>
            <p:ph idx="1"/>
          </p:nvPr>
        </p:nvSpPr>
        <p:spPr>
          <a:xfrm>
            <a:off x="1484310" y="1720737"/>
            <a:ext cx="10018713" cy="4337164"/>
          </a:xfrm>
        </p:spPr>
        <p:txBody>
          <a:bodyPr>
            <a:normAutofit fontScale="77500" lnSpcReduction="20000"/>
          </a:bodyPr>
          <a:lstStyle/>
          <a:p>
            <a:r>
              <a:rPr lang="en-US" sz="2800" dirty="0"/>
              <a:t>Combined Fresno Madera Continuum of Care Service Area award is $25.7 million.</a:t>
            </a:r>
          </a:p>
          <a:p>
            <a:pPr lvl="1"/>
            <a:r>
              <a:rPr lang="en-US" sz="2400" dirty="0"/>
              <a:t>County of Fresno - $5.2 million</a:t>
            </a:r>
          </a:p>
          <a:p>
            <a:pPr lvl="1"/>
            <a:r>
              <a:rPr lang="en-US" sz="2400" dirty="0"/>
              <a:t>Fresno Madera Continuum of Care (FMCoC) - $6.5 million</a:t>
            </a:r>
          </a:p>
          <a:p>
            <a:pPr lvl="2"/>
            <a:r>
              <a:rPr lang="en-US" sz="2000" dirty="0"/>
              <a:t>Combined Fresno-Madera Continuum of Care and County of Fresno award - </a:t>
            </a:r>
            <a:r>
              <a:rPr lang="en-US" sz="2000" u="sng" dirty="0"/>
              <a:t>$</a:t>
            </a:r>
            <a:r>
              <a:rPr lang="en-US" sz="2000" dirty="0"/>
              <a:t>11.7</a:t>
            </a:r>
            <a:r>
              <a:rPr lang="en-US" sz="2000" u="sng" dirty="0"/>
              <a:t> million</a:t>
            </a:r>
            <a:r>
              <a:rPr lang="en-US" sz="2000" dirty="0"/>
              <a:t> </a:t>
            </a:r>
            <a:endParaRPr lang="en-US" sz="2200" dirty="0"/>
          </a:p>
          <a:p>
            <a:pPr lvl="1"/>
            <a:r>
              <a:rPr lang="en-US" sz="2400" dirty="0"/>
              <a:t>City of Fresno - $ 13 million</a:t>
            </a:r>
          </a:p>
          <a:p>
            <a:pPr lvl="1"/>
            <a:r>
              <a:rPr lang="en-US" sz="2400" dirty="0"/>
              <a:t>County of Madera - $1 million</a:t>
            </a:r>
          </a:p>
          <a:p>
            <a:r>
              <a:rPr lang="en-US" sz="2800" dirty="0"/>
              <a:t>A minimum of 10% ($2.6 million) must be used to provide services for homeless youth.</a:t>
            </a:r>
          </a:p>
          <a:p>
            <a:r>
              <a:rPr lang="en-US" sz="2800" dirty="0"/>
              <a:t>A maximum of 7% ($1.8 million) may be used for Administration.</a:t>
            </a:r>
          </a:p>
          <a:p>
            <a:r>
              <a:rPr lang="en-US" sz="2800" dirty="0"/>
              <a:t>Additional Supplemental funding will be available later this year, subject to spend-down and performance.</a:t>
            </a:r>
          </a:p>
          <a:p>
            <a:pPr marL="0" indent="0">
              <a:buNone/>
            </a:pPr>
            <a:endParaRPr lang="en-US" sz="2800" dirty="0"/>
          </a:p>
        </p:txBody>
      </p:sp>
    </p:spTree>
    <p:extLst>
      <p:ext uri="{BB962C8B-B14F-4D97-AF65-F5344CB8AC3E}">
        <p14:creationId xmlns:p14="http://schemas.microsoft.com/office/powerpoint/2010/main" val="3787285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DFCE0-6577-98D6-FB4B-D8DB6B31D7A8}"/>
              </a:ext>
            </a:extLst>
          </p:cNvPr>
          <p:cNvSpPr>
            <a:spLocks noGrp="1"/>
          </p:cNvSpPr>
          <p:nvPr>
            <p:ph type="title"/>
          </p:nvPr>
        </p:nvSpPr>
        <p:spPr>
          <a:xfrm>
            <a:off x="1560509" y="165554"/>
            <a:ext cx="10018713" cy="1291772"/>
          </a:xfrm>
        </p:spPr>
        <p:txBody>
          <a:bodyPr/>
          <a:lstStyle/>
          <a:p>
            <a:r>
              <a:rPr lang="en-US" dirty="0"/>
              <a:t>HHAP-5 Cross-Jurisdictional Funding Plan</a:t>
            </a:r>
          </a:p>
        </p:txBody>
      </p:sp>
      <p:pic>
        <p:nvPicPr>
          <p:cNvPr id="5" name="Content Placeholder 4">
            <a:extLst>
              <a:ext uri="{FF2B5EF4-FFF2-40B4-BE49-F238E27FC236}">
                <a16:creationId xmlns:a16="http://schemas.microsoft.com/office/drawing/2014/main" id="{40BCB19A-EB75-E985-C6C4-DE915217A5A7}"/>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2339417" y="1122849"/>
            <a:ext cx="8308500" cy="5541022"/>
          </a:xfrm>
        </p:spPr>
      </p:pic>
    </p:spTree>
    <p:extLst>
      <p:ext uri="{BB962C8B-B14F-4D97-AF65-F5344CB8AC3E}">
        <p14:creationId xmlns:p14="http://schemas.microsoft.com/office/powerpoint/2010/main" val="1405122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93834-40D1-4DF5-A1CD-9429C58204DD}"/>
              </a:ext>
            </a:extLst>
          </p:cNvPr>
          <p:cNvSpPr>
            <a:spLocks noGrp="1"/>
          </p:cNvSpPr>
          <p:nvPr>
            <p:ph type="title"/>
          </p:nvPr>
        </p:nvSpPr>
        <p:spPr>
          <a:xfrm>
            <a:off x="1484311" y="157018"/>
            <a:ext cx="10018713" cy="2281381"/>
          </a:xfrm>
        </p:spPr>
        <p:txBody>
          <a:bodyPr>
            <a:normAutofit/>
          </a:bodyPr>
          <a:lstStyle/>
          <a:p>
            <a:r>
              <a:rPr lang="en-US" dirty="0"/>
              <a:t>County of Fresno &amp; FMCoC </a:t>
            </a:r>
            <a:br>
              <a:rPr lang="en-US" dirty="0"/>
            </a:br>
            <a:r>
              <a:rPr lang="en-US" dirty="0"/>
              <a:t>HHAP-5 Funding Plan</a:t>
            </a:r>
            <a:br>
              <a:rPr lang="en-US" dirty="0"/>
            </a:br>
            <a:r>
              <a:rPr lang="en-US" sz="2800" dirty="0"/>
              <a:t>Total Anticipated Funding: $11,720,018</a:t>
            </a:r>
            <a:endParaRPr lang="en-US" dirty="0"/>
          </a:p>
        </p:txBody>
      </p:sp>
      <p:sp>
        <p:nvSpPr>
          <p:cNvPr id="4" name="Content Placeholder 3">
            <a:extLst>
              <a:ext uri="{FF2B5EF4-FFF2-40B4-BE49-F238E27FC236}">
                <a16:creationId xmlns:a16="http://schemas.microsoft.com/office/drawing/2014/main" id="{AB32435B-8687-DF87-88D2-2140D7533A8D}"/>
              </a:ext>
            </a:extLst>
          </p:cNvPr>
          <p:cNvSpPr>
            <a:spLocks noGrp="1"/>
          </p:cNvSpPr>
          <p:nvPr>
            <p:ph idx="1"/>
          </p:nvPr>
        </p:nvSpPr>
        <p:spPr>
          <a:xfrm>
            <a:off x="1484311" y="2333624"/>
            <a:ext cx="10018713" cy="3657601"/>
          </a:xfrm>
        </p:spPr>
        <p:txBody>
          <a:bodyPr>
            <a:normAutofit fontScale="85000" lnSpcReduction="20000"/>
          </a:bodyPr>
          <a:lstStyle/>
          <a:p>
            <a:r>
              <a:rPr lang="en-US" dirty="0"/>
              <a:t>Rapid Rehousing (Rental Assistance &amp; Case Management): $3,196,406 (27%)</a:t>
            </a:r>
          </a:p>
          <a:p>
            <a:pPr lvl="1"/>
            <a:r>
              <a:rPr lang="en-US" dirty="0"/>
              <a:t>Includes Rental Assistance &amp; Case Management specifically for youth: $937,601 (8% of total grant)</a:t>
            </a:r>
          </a:p>
          <a:p>
            <a:pPr lvl="1"/>
            <a:r>
              <a:rPr lang="en-US" dirty="0"/>
              <a:t>Includes Rental Assistance &amp; Case Management in Madera County; $403,200 (6% of the FMCoC allocation)</a:t>
            </a:r>
          </a:p>
          <a:p>
            <a:r>
              <a:rPr lang="en-US" dirty="0"/>
              <a:t>Prevention &amp; Shelter Diversion:  $1,172,002 (10%)</a:t>
            </a:r>
          </a:p>
          <a:p>
            <a:r>
              <a:rPr lang="en-US" dirty="0"/>
              <a:t>Operating Subsidies (Interim Shelter):  $5,977,209 (51%)</a:t>
            </a:r>
          </a:p>
          <a:p>
            <a:pPr lvl="1"/>
            <a:r>
              <a:rPr lang="en-US" dirty="0"/>
              <a:t>Includes Youth Interim Shelter: $937,601 (8% of total grant)</a:t>
            </a:r>
          </a:p>
          <a:p>
            <a:r>
              <a:rPr lang="en-US" dirty="0"/>
              <a:t>Street Outreach (Madera County):  $436,800 (7 % of the FMCoC allocation)</a:t>
            </a:r>
          </a:p>
          <a:p>
            <a:r>
              <a:rPr lang="en-US" dirty="0"/>
              <a:t>Homeless Management Information System (HMIS): $117,200 (1%)</a:t>
            </a:r>
          </a:p>
          <a:p>
            <a:r>
              <a:rPr lang="en-US" dirty="0"/>
              <a:t>Administration (County Staff): $820,401  7%</a:t>
            </a:r>
          </a:p>
        </p:txBody>
      </p:sp>
    </p:spTree>
    <p:extLst>
      <p:ext uri="{BB962C8B-B14F-4D97-AF65-F5344CB8AC3E}">
        <p14:creationId xmlns:p14="http://schemas.microsoft.com/office/powerpoint/2010/main" val="776213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DFCE0-6577-98D6-FB4B-D8DB6B31D7A8}"/>
              </a:ext>
            </a:extLst>
          </p:cNvPr>
          <p:cNvSpPr>
            <a:spLocks noGrp="1"/>
          </p:cNvSpPr>
          <p:nvPr>
            <p:ph type="title"/>
          </p:nvPr>
        </p:nvSpPr>
        <p:spPr>
          <a:xfrm>
            <a:off x="1408235" y="285751"/>
            <a:ext cx="10342439" cy="971550"/>
          </a:xfrm>
        </p:spPr>
        <p:txBody>
          <a:bodyPr>
            <a:normAutofit fontScale="90000"/>
          </a:bodyPr>
          <a:lstStyle/>
          <a:p>
            <a:r>
              <a:rPr lang="en-US" dirty="0"/>
              <a:t>HHAP-5 County of Fresno &amp; FMCoC Funding Plan</a:t>
            </a:r>
          </a:p>
        </p:txBody>
      </p:sp>
      <p:pic>
        <p:nvPicPr>
          <p:cNvPr id="7" name="Content Placeholder 6">
            <a:extLst>
              <a:ext uri="{FF2B5EF4-FFF2-40B4-BE49-F238E27FC236}">
                <a16:creationId xmlns:a16="http://schemas.microsoft.com/office/drawing/2014/main" id="{21AC566C-00BC-0724-1CF0-AE572CA6925E}"/>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2211098" y="1104900"/>
            <a:ext cx="8565142" cy="5448300"/>
          </a:xfrm>
        </p:spPr>
      </p:pic>
    </p:spTree>
    <p:extLst>
      <p:ext uri="{BB962C8B-B14F-4D97-AF65-F5344CB8AC3E}">
        <p14:creationId xmlns:p14="http://schemas.microsoft.com/office/powerpoint/2010/main" val="4066361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8DC74-AF52-4B19-9A06-67B819661877}"/>
              </a:ext>
            </a:extLst>
          </p:cNvPr>
          <p:cNvSpPr>
            <a:spLocks noGrp="1"/>
          </p:cNvSpPr>
          <p:nvPr>
            <p:ph type="title"/>
          </p:nvPr>
        </p:nvSpPr>
        <p:spPr>
          <a:xfrm>
            <a:off x="1484311" y="685800"/>
            <a:ext cx="10018713" cy="676275"/>
          </a:xfrm>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B872DEFB-8EFB-44C3-9ACA-F870A9551BE9}"/>
              </a:ext>
            </a:extLst>
          </p:cNvPr>
          <p:cNvSpPr>
            <a:spLocks noGrp="1"/>
          </p:cNvSpPr>
          <p:nvPr>
            <p:ph idx="1"/>
          </p:nvPr>
        </p:nvSpPr>
        <p:spPr>
          <a:xfrm>
            <a:off x="1484311" y="1409652"/>
            <a:ext cx="10018713" cy="4599708"/>
          </a:xfrm>
        </p:spPr>
        <p:txBody>
          <a:bodyPr>
            <a:normAutofit fontScale="92500" lnSpcReduction="10000"/>
          </a:bodyPr>
          <a:lstStyle/>
          <a:p>
            <a:r>
              <a:rPr lang="en-US" dirty="0"/>
              <a:t>Upon FMCoC approval of the Action Plan and MOU, the County Board of Supervisors will execute the MOU on behalf of the FMCoC and the plan will be presented for public comment on March 17, 2024.</a:t>
            </a:r>
          </a:p>
          <a:p>
            <a:r>
              <a:rPr lang="en-US" dirty="0"/>
              <a:t>A single application on behalf of the jurisdictions will be submitted to the State by March 29, 2024.</a:t>
            </a:r>
          </a:p>
          <a:p>
            <a:r>
              <a:rPr lang="en-US" dirty="0"/>
              <a:t>Upon approval of the application, the state will issue an agreement for the funding, which will be executed by the County of Fresno Board of Supervisors on behalf of the FMCoC and County</a:t>
            </a:r>
          </a:p>
          <a:p>
            <a:r>
              <a:rPr lang="en-US" dirty="0"/>
              <a:t>HHAP-5 funded agreements will be awarded (through the recent Request for Proposals); Agreements will be brought to the County Board of Supervisors in May and June of 2024. </a:t>
            </a:r>
          </a:p>
          <a:p>
            <a:r>
              <a:rPr lang="en-US" dirty="0"/>
              <a:t>The regional partners will convene to continue to work to end homelessness and make plans for potential additional funding.</a:t>
            </a:r>
          </a:p>
        </p:txBody>
      </p:sp>
    </p:spTree>
    <p:extLst>
      <p:ext uri="{BB962C8B-B14F-4D97-AF65-F5344CB8AC3E}">
        <p14:creationId xmlns:p14="http://schemas.microsoft.com/office/powerpoint/2010/main" val="329762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D573-B1C1-4126-A258-F73364EA8F48}"/>
              </a:ext>
            </a:extLst>
          </p:cNvPr>
          <p:cNvSpPr>
            <a:spLocks noGrp="1"/>
          </p:cNvSpPr>
          <p:nvPr>
            <p:ph type="title"/>
          </p:nvPr>
        </p:nvSpPr>
        <p:spPr>
          <a:xfrm>
            <a:off x="1484310" y="190499"/>
            <a:ext cx="10018713" cy="1571189"/>
          </a:xfrm>
        </p:spPr>
        <p:txBody>
          <a:bodyPr>
            <a:normAutofit/>
          </a:bodyPr>
          <a:lstStyle/>
          <a:p>
            <a:r>
              <a:rPr lang="en-US" dirty="0"/>
              <a:t>HHAP-5 Program Overview</a:t>
            </a:r>
          </a:p>
        </p:txBody>
      </p:sp>
      <p:sp>
        <p:nvSpPr>
          <p:cNvPr id="3" name="Content Placeholder 2">
            <a:extLst>
              <a:ext uri="{FF2B5EF4-FFF2-40B4-BE49-F238E27FC236}">
                <a16:creationId xmlns:a16="http://schemas.microsoft.com/office/drawing/2014/main" id="{2D51870D-04EE-4809-A80B-1589B16E004F}"/>
              </a:ext>
            </a:extLst>
          </p:cNvPr>
          <p:cNvSpPr>
            <a:spLocks noGrp="1"/>
          </p:cNvSpPr>
          <p:nvPr>
            <p:ph idx="1"/>
          </p:nvPr>
        </p:nvSpPr>
        <p:spPr>
          <a:xfrm>
            <a:off x="1484310" y="1466849"/>
            <a:ext cx="10018713" cy="5114925"/>
          </a:xfrm>
        </p:spPr>
        <p:txBody>
          <a:bodyPr>
            <a:normAutofit/>
          </a:bodyPr>
          <a:lstStyle/>
          <a:p>
            <a:pPr marL="0" indent="0">
              <a:buNone/>
            </a:pPr>
            <a:r>
              <a:rPr lang="en-US" dirty="0"/>
              <a:t>HHAP-5 Purpose: </a:t>
            </a:r>
          </a:p>
          <a:p>
            <a:r>
              <a:rPr lang="en-US" dirty="0"/>
              <a:t>To organize and deploy the full array of homelessness programs and resources comprehensively and effectively, and </a:t>
            </a:r>
          </a:p>
          <a:p>
            <a:r>
              <a:rPr lang="en-US" dirty="0"/>
              <a:t>To sustain existing federal, state, and local investments towards long-term sustainability of housing and supportive services.</a:t>
            </a:r>
          </a:p>
          <a:p>
            <a:pPr marL="0" lvl="1" indent="0">
              <a:buNone/>
            </a:pPr>
            <a:r>
              <a:rPr lang="en-US" sz="2400" dirty="0"/>
              <a:t>The overarching objective of HHAP funding remains – to effectively address and end people’s experiences of homelessness. </a:t>
            </a:r>
          </a:p>
          <a:p>
            <a:pPr lvl="1"/>
            <a:endParaRPr lang="en-US" dirty="0"/>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360958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D573-B1C1-4126-A258-F73364EA8F48}"/>
              </a:ext>
            </a:extLst>
          </p:cNvPr>
          <p:cNvSpPr>
            <a:spLocks noGrp="1"/>
          </p:cNvSpPr>
          <p:nvPr>
            <p:ph type="title"/>
          </p:nvPr>
        </p:nvSpPr>
        <p:spPr>
          <a:xfrm>
            <a:off x="1484310" y="165332"/>
            <a:ext cx="10018713" cy="1752599"/>
          </a:xfrm>
        </p:spPr>
        <p:txBody>
          <a:bodyPr/>
          <a:lstStyle/>
          <a:p>
            <a:r>
              <a:rPr lang="en-US" dirty="0"/>
              <a:t>HHAP-5 Application Requirements</a:t>
            </a:r>
          </a:p>
        </p:txBody>
      </p:sp>
      <p:sp>
        <p:nvSpPr>
          <p:cNvPr id="3" name="Content Placeholder 2">
            <a:extLst>
              <a:ext uri="{FF2B5EF4-FFF2-40B4-BE49-F238E27FC236}">
                <a16:creationId xmlns:a16="http://schemas.microsoft.com/office/drawing/2014/main" id="{2D51870D-04EE-4809-A80B-1589B16E004F}"/>
              </a:ext>
            </a:extLst>
          </p:cNvPr>
          <p:cNvSpPr>
            <a:spLocks noGrp="1"/>
          </p:cNvSpPr>
          <p:nvPr>
            <p:ph idx="1"/>
          </p:nvPr>
        </p:nvSpPr>
        <p:spPr>
          <a:xfrm>
            <a:off x="1484309" y="1796937"/>
            <a:ext cx="10018713" cy="4337164"/>
          </a:xfrm>
        </p:spPr>
        <p:txBody>
          <a:bodyPr>
            <a:normAutofit fontScale="92500" lnSpcReduction="10000"/>
          </a:bodyPr>
          <a:lstStyle/>
          <a:p>
            <a:r>
              <a:rPr lang="en-US" sz="2800" dirty="0"/>
              <a:t>Overlapping jurisdictions are required to coordinate to develop a single Regionally Coordinated Homelessness Action Plan and apply together.</a:t>
            </a:r>
          </a:p>
          <a:p>
            <a:r>
              <a:rPr lang="en-US" sz="2800" dirty="0"/>
              <a:t>Jurisdictions must:</a:t>
            </a:r>
          </a:p>
          <a:p>
            <a:pPr lvl="1"/>
            <a:r>
              <a:rPr lang="en-US" sz="2400" dirty="0"/>
              <a:t>Engage key stakeholders during the development of the Action Plan. This is an ongoing process and input is taken and always encouraged.</a:t>
            </a:r>
          </a:p>
          <a:p>
            <a:pPr lvl="1"/>
            <a:r>
              <a:rPr lang="en-US" sz="2400" dirty="0"/>
              <a:t>Present the local homelessness action plan at a regular meeting of the governing bodies.</a:t>
            </a:r>
          </a:p>
          <a:p>
            <a:pPr lvl="1"/>
            <a:r>
              <a:rPr lang="en-US" sz="2400" dirty="0"/>
              <a:t>Become part of a regional Memorandum of Understanding (MOU) committing to participate in and comply with the Local Homelessness Action Plan.</a:t>
            </a:r>
          </a:p>
          <a:p>
            <a:endParaRPr lang="en-US" sz="2800" dirty="0"/>
          </a:p>
        </p:txBody>
      </p:sp>
    </p:spTree>
    <p:extLst>
      <p:ext uri="{BB962C8B-B14F-4D97-AF65-F5344CB8AC3E}">
        <p14:creationId xmlns:p14="http://schemas.microsoft.com/office/powerpoint/2010/main" val="2759084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D573-B1C1-4126-A258-F73364EA8F48}"/>
              </a:ext>
            </a:extLst>
          </p:cNvPr>
          <p:cNvSpPr>
            <a:spLocks noGrp="1"/>
          </p:cNvSpPr>
          <p:nvPr>
            <p:ph type="title"/>
          </p:nvPr>
        </p:nvSpPr>
        <p:spPr>
          <a:xfrm>
            <a:off x="1484310" y="190499"/>
            <a:ext cx="10018713" cy="1571189"/>
          </a:xfrm>
        </p:spPr>
        <p:txBody>
          <a:bodyPr>
            <a:normAutofit/>
          </a:bodyPr>
          <a:lstStyle/>
          <a:p>
            <a:r>
              <a:rPr lang="en-US" dirty="0"/>
              <a:t>HHAP-5 Local Homelessness Action Plan</a:t>
            </a:r>
          </a:p>
        </p:txBody>
      </p:sp>
      <p:sp>
        <p:nvSpPr>
          <p:cNvPr id="3" name="Content Placeholder 2">
            <a:extLst>
              <a:ext uri="{FF2B5EF4-FFF2-40B4-BE49-F238E27FC236}">
                <a16:creationId xmlns:a16="http://schemas.microsoft.com/office/drawing/2014/main" id="{2D51870D-04EE-4809-A80B-1589B16E004F}"/>
              </a:ext>
            </a:extLst>
          </p:cNvPr>
          <p:cNvSpPr>
            <a:spLocks noGrp="1"/>
          </p:cNvSpPr>
          <p:nvPr>
            <p:ph idx="1"/>
          </p:nvPr>
        </p:nvSpPr>
        <p:spPr>
          <a:xfrm>
            <a:off x="1484309" y="771524"/>
            <a:ext cx="10018713" cy="5114925"/>
          </a:xfrm>
        </p:spPr>
        <p:txBody>
          <a:bodyPr>
            <a:normAutofit/>
          </a:bodyPr>
          <a:lstStyle/>
          <a:p>
            <a:pPr marL="0" indent="0" algn="ctr">
              <a:buNone/>
            </a:pPr>
            <a:endParaRPr lang="en-US" dirty="0"/>
          </a:p>
          <a:p>
            <a:pPr>
              <a:lnSpc>
                <a:spcPct val="90000"/>
              </a:lnSpc>
            </a:pPr>
            <a:r>
              <a:rPr lang="en-US" sz="2600" dirty="0"/>
              <a:t>The Local Homelessness Action Plan includes elements to address each jurisdiction’s roles and responsibilities, key strategies, and plans to address the goals of the program.</a:t>
            </a:r>
          </a:p>
          <a:p>
            <a:pPr>
              <a:lnSpc>
                <a:spcPct val="90000"/>
              </a:lnSpc>
            </a:pPr>
            <a:r>
              <a:rPr lang="en-US" sz="2600" dirty="0"/>
              <a:t>The Plan requires cooperation across all jurisdictions and includes the compilation of all efforts to end homelessness.</a:t>
            </a:r>
          </a:p>
          <a:p>
            <a:pPr>
              <a:lnSpc>
                <a:spcPct val="90000"/>
              </a:lnSpc>
            </a:pPr>
            <a:r>
              <a:rPr lang="en-US" sz="2600" dirty="0"/>
              <a:t>For this presentation</a:t>
            </a:r>
            <a:r>
              <a:rPr lang="en-US" dirty="0"/>
              <a:t>, the overview will be on the FMCoC key strategies and plans. </a:t>
            </a:r>
          </a:p>
          <a:p>
            <a:pPr marL="0" indent="0">
              <a:buNone/>
            </a:pPr>
            <a:endParaRPr lang="en-US" dirty="0"/>
          </a:p>
          <a:p>
            <a:pPr marL="0" indent="0">
              <a:buNone/>
            </a:pPr>
            <a:endParaRPr lang="en-US" dirty="0"/>
          </a:p>
          <a:p>
            <a:pPr marL="457200" lvl="1" indent="0">
              <a:buNone/>
            </a:pPr>
            <a:endParaRPr lang="en-US" dirty="0"/>
          </a:p>
        </p:txBody>
      </p:sp>
    </p:spTree>
    <p:extLst>
      <p:ext uri="{BB962C8B-B14F-4D97-AF65-F5344CB8AC3E}">
        <p14:creationId xmlns:p14="http://schemas.microsoft.com/office/powerpoint/2010/main" val="313006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D573-B1C1-4126-A258-F73364EA8F48}"/>
              </a:ext>
            </a:extLst>
          </p:cNvPr>
          <p:cNvSpPr>
            <a:spLocks noGrp="1"/>
          </p:cNvSpPr>
          <p:nvPr>
            <p:ph type="title"/>
          </p:nvPr>
        </p:nvSpPr>
        <p:spPr>
          <a:xfrm>
            <a:off x="1484310" y="190499"/>
            <a:ext cx="10018713" cy="1571189"/>
          </a:xfrm>
        </p:spPr>
        <p:txBody>
          <a:bodyPr>
            <a:normAutofit/>
          </a:bodyPr>
          <a:lstStyle/>
          <a:p>
            <a:r>
              <a:rPr lang="en-US" dirty="0"/>
              <a:t>HHAP-5 Partner MOU</a:t>
            </a:r>
          </a:p>
        </p:txBody>
      </p:sp>
      <p:sp>
        <p:nvSpPr>
          <p:cNvPr id="3" name="Content Placeholder 2">
            <a:extLst>
              <a:ext uri="{FF2B5EF4-FFF2-40B4-BE49-F238E27FC236}">
                <a16:creationId xmlns:a16="http://schemas.microsoft.com/office/drawing/2014/main" id="{2D51870D-04EE-4809-A80B-1589B16E004F}"/>
              </a:ext>
            </a:extLst>
          </p:cNvPr>
          <p:cNvSpPr>
            <a:spLocks noGrp="1"/>
          </p:cNvSpPr>
          <p:nvPr>
            <p:ph idx="1"/>
          </p:nvPr>
        </p:nvSpPr>
        <p:spPr>
          <a:xfrm>
            <a:off x="1484309" y="771524"/>
            <a:ext cx="10018713" cy="5114925"/>
          </a:xfrm>
        </p:spPr>
        <p:txBody>
          <a:bodyPr>
            <a:normAutofit fontScale="85000" lnSpcReduction="20000"/>
          </a:bodyPr>
          <a:lstStyle/>
          <a:p>
            <a:pPr marL="0" indent="0" algn="ctr">
              <a:buNone/>
            </a:pPr>
            <a:endParaRPr lang="en-US" dirty="0"/>
          </a:p>
          <a:p>
            <a:pPr marL="0" indent="0" algn="ctr">
              <a:buNone/>
            </a:pPr>
            <a:endParaRPr lang="en-US" dirty="0"/>
          </a:p>
          <a:p>
            <a:endParaRPr lang="en-US" sz="2600" dirty="0"/>
          </a:p>
          <a:p>
            <a:r>
              <a:rPr lang="en-US" sz="2600" dirty="0"/>
              <a:t>The Regional MOU must be signed by each participating applicant committing to participate in and comply with the Local Homelessness Action Plan.  </a:t>
            </a:r>
          </a:p>
          <a:p>
            <a:r>
              <a:rPr lang="en-US" sz="2600" dirty="0"/>
              <a:t>Per the MOU, changes to the Action Plan will require amendment to the MOU as the Action Plan is part of the MOU. </a:t>
            </a:r>
          </a:p>
          <a:p>
            <a:r>
              <a:rPr lang="en-US" sz="2600" dirty="0"/>
              <a:t>The MOU has been signed by the County of Madera and the City of Fresno, and pending your approval, will be signed by the County Board of Supervisors, on behalf of the County and FMCoC on March 19, 2024.</a:t>
            </a:r>
            <a:endParaRPr lang="en-US" sz="2200" dirty="0"/>
          </a:p>
          <a:p>
            <a:pPr lvl="1"/>
            <a:r>
              <a:rPr lang="en-US" sz="2200" dirty="0"/>
              <a:t>The County of Fresno serves as the Administrative Entity on behalf of the FMCoC and the County and funds are awarded in a single award, to the County of Fresno for joint administration.</a:t>
            </a:r>
          </a:p>
          <a:p>
            <a:pPr lvl="1"/>
            <a:r>
              <a:rPr lang="en-US" sz="2200" dirty="0"/>
              <a:t>Similar to serving as the Administrative Entity for funding, the FMCoC is unable to sign the MOU as it is not a legal entity.</a:t>
            </a:r>
          </a:p>
          <a:p>
            <a:pPr marL="0" indent="0">
              <a:buNone/>
            </a:pPr>
            <a:endParaRPr lang="en-US" dirty="0"/>
          </a:p>
          <a:p>
            <a:pPr marL="0" indent="0">
              <a:buNone/>
            </a:pPr>
            <a:endParaRPr lang="en-US" dirty="0"/>
          </a:p>
          <a:p>
            <a:pPr marL="457200" lvl="1" indent="0">
              <a:buNone/>
            </a:pPr>
            <a:endParaRPr lang="en-US" dirty="0"/>
          </a:p>
        </p:txBody>
      </p:sp>
    </p:spTree>
    <p:extLst>
      <p:ext uri="{BB962C8B-B14F-4D97-AF65-F5344CB8AC3E}">
        <p14:creationId xmlns:p14="http://schemas.microsoft.com/office/powerpoint/2010/main" val="1473988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D573-B1C1-4126-A258-F73364EA8F48}"/>
              </a:ext>
            </a:extLst>
          </p:cNvPr>
          <p:cNvSpPr>
            <a:spLocks noGrp="1"/>
          </p:cNvSpPr>
          <p:nvPr>
            <p:ph type="title"/>
          </p:nvPr>
        </p:nvSpPr>
        <p:spPr>
          <a:xfrm>
            <a:off x="1484310" y="190499"/>
            <a:ext cx="10018713" cy="1571189"/>
          </a:xfrm>
        </p:spPr>
        <p:txBody>
          <a:bodyPr>
            <a:normAutofit/>
          </a:bodyPr>
          <a:lstStyle/>
          <a:p>
            <a:r>
              <a:rPr lang="en-US" dirty="0"/>
              <a:t>HHAP-5 Local Homelessness Action Plan</a:t>
            </a:r>
          </a:p>
        </p:txBody>
      </p:sp>
      <p:sp>
        <p:nvSpPr>
          <p:cNvPr id="3" name="Content Placeholder 2">
            <a:extLst>
              <a:ext uri="{FF2B5EF4-FFF2-40B4-BE49-F238E27FC236}">
                <a16:creationId xmlns:a16="http://schemas.microsoft.com/office/drawing/2014/main" id="{2D51870D-04EE-4809-A80B-1589B16E004F}"/>
              </a:ext>
            </a:extLst>
          </p:cNvPr>
          <p:cNvSpPr>
            <a:spLocks noGrp="1"/>
          </p:cNvSpPr>
          <p:nvPr>
            <p:ph idx="1"/>
          </p:nvPr>
        </p:nvSpPr>
        <p:spPr>
          <a:xfrm>
            <a:off x="1408110" y="1971020"/>
            <a:ext cx="10018713" cy="5114925"/>
          </a:xfrm>
        </p:spPr>
        <p:txBody>
          <a:bodyPr>
            <a:normAutofit fontScale="92500" lnSpcReduction="10000"/>
          </a:bodyPr>
          <a:lstStyle/>
          <a:p>
            <a:pPr marL="0" indent="0" algn="ctr">
              <a:buNone/>
            </a:pPr>
            <a:r>
              <a:rPr lang="en-US" dirty="0"/>
              <a:t>Overview of Action Plan Elements:</a:t>
            </a:r>
          </a:p>
          <a:p>
            <a:r>
              <a:rPr lang="en-US" dirty="0"/>
              <a:t>Jurisdictions’ roles and responsibilities regarding the following: </a:t>
            </a:r>
          </a:p>
          <a:p>
            <a:pPr lvl="1"/>
            <a:r>
              <a:rPr lang="en-US" dirty="0"/>
              <a:t>Outreach and Site Coordination;</a:t>
            </a:r>
          </a:p>
          <a:p>
            <a:pPr lvl="2"/>
            <a:r>
              <a:rPr lang="en-US" dirty="0"/>
              <a:t>Summarizes the FMCoC’s Housing and Urban Development (HUD) CoC grant which funds the FMCoC Coordinated Entry System (CES) Management Entity and the Community Action Partnership of Madera H.E.L.P. Center.</a:t>
            </a:r>
          </a:p>
          <a:p>
            <a:pPr lvl="1"/>
            <a:r>
              <a:rPr lang="en-US" dirty="0"/>
              <a:t>Land Use and Development; </a:t>
            </a:r>
          </a:p>
          <a:p>
            <a:pPr lvl="2"/>
            <a:r>
              <a:rPr lang="en-US" dirty="0"/>
              <a:t>Summarizes the FMCoC role in the Point-in-Time Count and HMIS data to inform planning.</a:t>
            </a:r>
          </a:p>
          <a:p>
            <a:pPr lvl="1"/>
            <a:r>
              <a:rPr lang="en-US" dirty="0"/>
              <a:t>Development of Shelter, Interim, and Permanent Housing Options; </a:t>
            </a:r>
          </a:p>
          <a:p>
            <a:pPr lvl="2"/>
            <a:r>
              <a:rPr lang="en-US" dirty="0"/>
              <a:t>Summarizes the efforts of the FMCoC to fund Emergency shelter, rapid rehousing, and the CES Management entity to match households to these services.</a:t>
            </a:r>
          </a:p>
          <a:p>
            <a:pPr lvl="1"/>
            <a:r>
              <a:rPr lang="en-US" dirty="0"/>
              <a:t>Coordination of &amp; Connection to Service Delivery; </a:t>
            </a:r>
          </a:p>
          <a:p>
            <a:pPr lvl="2"/>
            <a:r>
              <a:rPr lang="en-US" dirty="0"/>
              <a:t>Summarizes the FMCoC’s work through the CES Management Entity to develop policies and address system bottlenecks toward improved access and connection to services.</a:t>
            </a:r>
          </a:p>
          <a:p>
            <a:pPr marL="0" indent="0">
              <a:buNone/>
            </a:pPr>
            <a:endParaRPr lang="en-US" dirty="0"/>
          </a:p>
          <a:p>
            <a:pPr marL="0" indent="0">
              <a:buNone/>
            </a:pPr>
            <a:endParaRPr lang="en-US" dirty="0"/>
          </a:p>
          <a:p>
            <a:pPr marL="0" indent="0">
              <a:buNone/>
            </a:pPr>
            <a:endParaRPr lang="en-US" dirty="0"/>
          </a:p>
          <a:p>
            <a:pPr marL="457200" lvl="1" indent="0">
              <a:buNone/>
            </a:pPr>
            <a:endParaRPr lang="en-US" dirty="0"/>
          </a:p>
        </p:txBody>
      </p:sp>
    </p:spTree>
    <p:extLst>
      <p:ext uri="{BB962C8B-B14F-4D97-AF65-F5344CB8AC3E}">
        <p14:creationId xmlns:p14="http://schemas.microsoft.com/office/powerpoint/2010/main" val="64530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51870D-04EE-4809-A80B-1589B16E004F}"/>
              </a:ext>
            </a:extLst>
          </p:cNvPr>
          <p:cNvSpPr>
            <a:spLocks noGrp="1"/>
          </p:cNvSpPr>
          <p:nvPr>
            <p:ph idx="1"/>
          </p:nvPr>
        </p:nvSpPr>
        <p:spPr>
          <a:xfrm>
            <a:off x="1484309" y="2232745"/>
            <a:ext cx="10018713" cy="5114925"/>
          </a:xfrm>
        </p:spPr>
        <p:txBody>
          <a:bodyPr>
            <a:normAutofit fontScale="85000" lnSpcReduction="20000"/>
          </a:bodyPr>
          <a:lstStyle/>
          <a:p>
            <a:pPr marL="0" indent="0">
              <a:buNone/>
            </a:pPr>
            <a:endParaRPr lang="en-US" dirty="0"/>
          </a:p>
          <a:p>
            <a:pPr marL="0" indent="0" algn="ctr">
              <a:buNone/>
            </a:pPr>
            <a:endParaRPr lang="en-US" dirty="0"/>
          </a:p>
          <a:p>
            <a:pPr marL="0" indent="0">
              <a:buNone/>
            </a:pPr>
            <a:r>
              <a:rPr lang="en-US" dirty="0"/>
              <a:t>Participating Jurisdictions’ Key Actions to Improve: </a:t>
            </a:r>
          </a:p>
          <a:p>
            <a:r>
              <a:rPr lang="en-US" dirty="0"/>
              <a:t>System Performance Measures</a:t>
            </a:r>
          </a:p>
          <a:p>
            <a:pPr lvl="1">
              <a:buFont typeface="Arial" panose="020B0604020202020204" pitchFamily="34" charset="0"/>
              <a:buChar char="•"/>
            </a:pPr>
            <a:r>
              <a:rPr lang="en-US" dirty="0">
                <a:latin typeface="Century Gothic" panose="020B0502020202020204" pitchFamily="34" charset="0"/>
              </a:rPr>
              <a:t>1a: Number of people accessing services who are experiencing homelessness</a:t>
            </a:r>
            <a:endParaRPr lang="en-US" b="1" dirty="0">
              <a:latin typeface="Century Gothic" panose="020B0502020202020204" pitchFamily="34" charset="0"/>
            </a:endParaRPr>
          </a:p>
          <a:p>
            <a:pPr lvl="1">
              <a:buFont typeface="Arial" panose="020B0604020202020204" pitchFamily="34" charset="0"/>
              <a:buChar char="•"/>
            </a:pPr>
            <a:r>
              <a:rPr lang="en-US" dirty="0">
                <a:latin typeface="Century Gothic" panose="020B0502020202020204" pitchFamily="34" charset="0"/>
              </a:rPr>
              <a:t>1b: Number of people experiencing unsheltered homelessness on a single night</a:t>
            </a:r>
            <a:endParaRPr lang="en-US" b="1" dirty="0">
              <a:latin typeface="Century Gothic" panose="020B0502020202020204" pitchFamily="34" charset="0"/>
            </a:endParaRPr>
          </a:p>
          <a:p>
            <a:pPr lvl="1">
              <a:buFont typeface="Arial" panose="020B0604020202020204" pitchFamily="34" charset="0"/>
              <a:buChar char="•"/>
            </a:pPr>
            <a:r>
              <a:rPr lang="en-US" dirty="0">
                <a:latin typeface="Century Gothic" panose="020B0502020202020204" pitchFamily="34" charset="0"/>
              </a:rPr>
              <a:t>2:  Number of people accessing services who are experiencing homelessness for the first time</a:t>
            </a:r>
            <a:endParaRPr lang="en-US" b="1" dirty="0">
              <a:latin typeface="Century Gothic" panose="020B0502020202020204" pitchFamily="34" charset="0"/>
            </a:endParaRPr>
          </a:p>
          <a:p>
            <a:pPr lvl="1">
              <a:buFont typeface="Arial" panose="020B0604020202020204" pitchFamily="34" charset="0"/>
              <a:buChar char="•"/>
            </a:pPr>
            <a:r>
              <a:rPr lang="en-US" dirty="0">
                <a:latin typeface="Century Gothic" panose="020B0502020202020204" pitchFamily="34" charset="0"/>
              </a:rPr>
              <a:t>3: Number of people exiting homelessness into permanent housing</a:t>
            </a:r>
            <a:endParaRPr lang="en-US" b="1" dirty="0">
              <a:latin typeface="Century Gothic" panose="020B0502020202020204" pitchFamily="34" charset="0"/>
            </a:endParaRPr>
          </a:p>
          <a:p>
            <a:pPr lvl="1">
              <a:buFont typeface="Arial" panose="020B0604020202020204" pitchFamily="34" charset="0"/>
              <a:buChar char="•"/>
            </a:pPr>
            <a:r>
              <a:rPr lang="en-US" dirty="0">
                <a:latin typeface="Century Gothic" panose="020B0502020202020204" pitchFamily="34" charset="0"/>
              </a:rPr>
              <a:t>4: Average length of time that people experienced homelessness while accessing services</a:t>
            </a:r>
            <a:endParaRPr lang="en-US" b="1" dirty="0">
              <a:latin typeface="Century Gothic" panose="020B0502020202020204" pitchFamily="34" charset="0"/>
            </a:endParaRPr>
          </a:p>
          <a:p>
            <a:pPr lvl="1">
              <a:buFont typeface="Arial" panose="020B0604020202020204" pitchFamily="34" charset="0"/>
              <a:buChar char="•"/>
            </a:pPr>
            <a:r>
              <a:rPr lang="en-US" dirty="0">
                <a:latin typeface="Century Gothic" panose="020B0502020202020204" pitchFamily="34" charset="0"/>
              </a:rPr>
              <a:t>5: Percent of people who return to homelessness within 6 months of exiting homelessness response system to permanent housing</a:t>
            </a:r>
            <a:endParaRPr lang="en-US" b="1" dirty="0">
              <a:latin typeface="Century Gothic" panose="020B0502020202020204" pitchFamily="34" charset="0"/>
            </a:endParaRPr>
          </a:p>
          <a:p>
            <a:pPr lvl="1">
              <a:buFont typeface="Arial" panose="020B0604020202020204" pitchFamily="34" charset="0"/>
              <a:buChar char="•"/>
            </a:pPr>
            <a:r>
              <a:rPr lang="en-US" dirty="0">
                <a:latin typeface="Century Gothic" panose="020B0502020202020204" pitchFamily="34" charset="0"/>
              </a:rPr>
              <a:t>6: Number of people with successful placements from street outreach projects</a:t>
            </a:r>
            <a:endParaRPr lang="en-US" b="1" dirty="0">
              <a:latin typeface="Century Gothic" panose="020B0502020202020204" pitchFamily="34" charset="0"/>
            </a:endParaRPr>
          </a:p>
          <a:p>
            <a:pPr lvl="1"/>
            <a:r>
              <a:rPr lang="en-US" dirty="0"/>
              <a:t>Addressed through FMCoC funding for continued services and connecting clients to other resources through CalAIM when appropriate. </a:t>
            </a:r>
          </a:p>
          <a:p>
            <a:pPr lvl="1"/>
            <a:endParaRPr lang="en-US" dirty="0"/>
          </a:p>
          <a:p>
            <a:pPr lvl="1"/>
            <a:endParaRPr lang="en-US" dirty="0"/>
          </a:p>
          <a:p>
            <a:pPr lvl="1"/>
            <a:endParaRPr lang="en-US" dirty="0"/>
          </a:p>
          <a:p>
            <a:pPr lvl="1"/>
            <a:endParaRPr lang="en-US" dirty="0"/>
          </a:p>
          <a:p>
            <a:pPr marL="457200" lvl="1" indent="0">
              <a:buNone/>
            </a:pPr>
            <a:endParaRPr lang="en-US" dirty="0"/>
          </a:p>
        </p:txBody>
      </p:sp>
      <p:sp>
        <p:nvSpPr>
          <p:cNvPr id="5" name="Title 4">
            <a:extLst>
              <a:ext uri="{FF2B5EF4-FFF2-40B4-BE49-F238E27FC236}">
                <a16:creationId xmlns:a16="http://schemas.microsoft.com/office/drawing/2014/main" id="{32CFC5A7-4057-DE97-0DF3-61DA2613C61C}"/>
              </a:ext>
            </a:extLst>
          </p:cNvPr>
          <p:cNvSpPr>
            <a:spLocks noGrp="1"/>
          </p:cNvSpPr>
          <p:nvPr>
            <p:ph type="title"/>
          </p:nvPr>
        </p:nvSpPr>
        <p:spPr/>
        <p:txBody>
          <a:bodyPr>
            <a:normAutofit/>
          </a:bodyPr>
          <a:lstStyle/>
          <a:p>
            <a:r>
              <a:rPr lang="en-US" dirty="0"/>
              <a:t>HHAP-5 Local Homelessness Action Plan</a:t>
            </a:r>
            <a:br>
              <a:rPr lang="en-US" dirty="0"/>
            </a:br>
            <a:r>
              <a:rPr lang="en-US" sz="2000" dirty="0"/>
              <a:t>Overview of Action Plan Elements:                                                                                                                                     (continued)</a:t>
            </a:r>
          </a:p>
        </p:txBody>
      </p:sp>
    </p:spTree>
    <p:extLst>
      <p:ext uri="{BB962C8B-B14F-4D97-AF65-F5344CB8AC3E}">
        <p14:creationId xmlns:p14="http://schemas.microsoft.com/office/powerpoint/2010/main" val="2237239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D573-B1C1-4126-A258-F73364EA8F48}"/>
              </a:ext>
            </a:extLst>
          </p:cNvPr>
          <p:cNvSpPr>
            <a:spLocks noGrp="1"/>
          </p:cNvSpPr>
          <p:nvPr>
            <p:ph type="title"/>
          </p:nvPr>
        </p:nvSpPr>
        <p:spPr>
          <a:xfrm>
            <a:off x="1484310" y="190499"/>
            <a:ext cx="10018713" cy="1571189"/>
          </a:xfrm>
        </p:spPr>
        <p:txBody>
          <a:bodyPr>
            <a:normAutofit/>
          </a:bodyPr>
          <a:lstStyle/>
          <a:p>
            <a:r>
              <a:rPr lang="en-US" dirty="0"/>
              <a:t>HHAP-5 Local Homelessness Action Plan</a:t>
            </a:r>
            <a:br>
              <a:rPr lang="en-US" dirty="0"/>
            </a:br>
            <a:r>
              <a:rPr lang="en-US" sz="2000" dirty="0"/>
              <a:t>Overview of Action Plan Elements:                                                                                                                                     (continued)</a:t>
            </a:r>
          </a:p>
        </p:txBody>
      </p:sp>
      <p:sp>
        <p:nvSpPr>
          <p:cNvPr id="3" name="Content Placeholder 2">
            <a:extLst>
              <a:ext uri="{FF2B5EF4-FFF2-40B4-BE49-F238E27FC236}">
                <a16:creationId xmlns:a16="http://schemas.microsoft.com/office/drawing/2014/main" id="{2D51870D-04EE-4809-A80B-1589B16E004F}"/>
              </a:ext>
            </a:extLst>
          </p:cNvPr>
          <p:cNvSpPr>
            <a:spLocks noGrp="1"/>
          </p:cNvSpPr>
          <p:nvPr>
            <p:ph idx="1"/>
          </p:nvPr>
        </p:nvSpPr>
        <p:spPr>
          <a:xfrm>
            <a:off x="1484309" y="1371599"/>
            <a:ext cx="10018713" cy="5114925"/>
          </a:xfrm>
        </p:spPr>
        <p:txBody>
          <a:bodyPr>
            <a:normAutofit/>
          </a:bodyPr>
          <a:lstStyle/>
          <a:p>
            <a:pPr marL="0" indent="0">
              <a:buNone/>
            </a:pPr>
            <a:endParaRPr lang="en-US" dirty="0"/>
          </a:p>
          <a:p>
            <a:pPr marL="0" indent="0" algn="ctr">
              <a:buNone/>
            </a:pPr>
            <a:endParaRPr lang="en-US" dirty="0"/>
          </a:p>
          <a:p>
            <a:pPr marL="0" indent="0">
              <a:buNone/>
            </a:pPr>
            <a:r>
              <a:rPr lang="en-US" dirty="0"/>
              <a:t>Participating Jurisdictions’ Key Actions: </a:t>
            </a:r>
          </a:p>
          <a:p>
            <a:r>
              <a:rPr lang="en-US" dirty="0"/>
              <a:t>Equity Improvement Plan </a:t>
            </a:r>
          </a:p>
          <a:p>
            <a:pPr lvl="1"/>
            <a:r>
              <a:rPr lang="en-US" dirty="0"/>
              <a:t>Addressed through the FMCoC and partner efforts to develop a new assessment tool which will help to ensure more accurate vulnerability ratings and more appropriate matches to housing</a:t>
            </a:r>
          </a:p>
          <a:p>
            <a:pPr lvl="1"/>
            <a:r>
              <a:rPr lang="en-US" dirty="0"/>
              <a:t>Addressed through requesting racial equity plans from funding applicants and sharing best practices across the jurisdictions.</a:t>
            </a:r>
          </a:p>
          <a:p>
            <a:pPr lvl="1"/>
            <a:endParaRPr lang="en-US" dirty="0"/>
          </a:p>
          <a:p>
            <a:pPr lvl="1"/>
            <a:endParaRPr lang="en-US" dirty="0"/>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453939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D573-B1C1-4126-A258-F73364EA8F48}"/>
              </a:ext>
            </a:extLst>
          </p:cNvPr>
          <p:cNvSpPr>
            <a:spLocks noGrp="1"/>
          </p:cNvSpPr>
          <p:nvPr>
            <p:ph type="title"/>
          </p:nvPr>
        </p:nvSpPr>
        <p:spPr>
          <a:xfrm>
            <a:off x="1484310" y="190499"/>
            <a:ext cx="10018713" cy="1571189"/>
          </a:xfrm>
        </p:spPr>
        <p:txBody>
          <a:bodyPr>
            <a:normAutofit/>
          </a:bodyPr>
          <a:lstStyle/>
          <a:p>
            <a:r>
              <a:rPr lang="en-US" dirty="0"/>
              <a:t>HHAP-5 Local Homelessness Action Plan</a:t>
            </a:r>
          </a:p>
        </p:txBody>
      </p:sp>
      <p:sp>
        <p:nvSpPr>
          <p:cNvPr id="3" name="Content Placeholder 2">
            <a:extLst>
              <a:ext uri="{FF2B5EF4-FFF2-40B4-BE49-F238E27FC236}">
                <a16:creationId xmlns:a16="http://schemas.microsoft.com/office/drawing/2014/main" id="{2D51870D-04EE-4809-A80B-1589B16E004F}"/>
              </a:ext>
            </a:extLst>
          </p:cNvPr>
          <p:cNvSpPr>
            <a:spLocks noGrp="1"/>
          </p:cNvSpPr>
          <p:nvPr>
            <p:ph idx="1"/>
          </p:nvPr>
        </p:nvSpPr>
        <p:spPr>
          <a:xfrm>
            <a:off x="1484310" y="1552576"/>
            <a:ext cx="10018713" cy="5114925"/>
          </a:xfrm>
        </p:spPr>
        <p:txBody>
          <a:bodyPr>
            <a:normAutofit/>
          </a:bodyPr>
          <a:lstStyle/>
          <a:p>
            <a:pPr marL="0" indent="0">
              <a:buNone/>
            </a:pPr>
            <a:endParaRPr lang="en-US" dirty="0"/>
          </a:p>
          <a:p>
            <a:pPr marL="0" indent="0" algn="ctr">
              <a:buNone/>
            </a:pPr>
            <a:r>
              <a:rPr lang="en-US" dirty="0"/>
              <a:t>Overview of Action Plan Elements:                                                                               </a:t>
            </a:r>
            <a:r>
              <a:rPr lang="en-US" sz="1800" dirty="0"/>
              <a:t>(continued)</a:t>
            </a:r>
          </a:p>
          <a:p>
            <a:pPr marL="0" indent="0">
              <a:buNone/>
            </a:pPr>
            <a:r>
              <a:rPr lang="en-US" dirty="0"/>
              <a:t>Participating Jurisdictions’ Plans to: </a:t>
            </a:r>
          </a:p>
          <a:p>
            <a:r>
              <a:rPr lang="en-US" dirty="0"/>
              <a:t>Reduce the Number of People Experiencing Homelessness Upon Exiting an Institutional Setting</a:t>
            </a:r>
          </a:p>
          <a:p>
            <a:pPr lvl="1"/>
            <a:r>
              <a:rPr lang="en-US" dirty="0"/>
              <a:t>Addressed through the FMCoC work with Access sites to refer persons to CalAIM navigation to ensure they are connected with resources for housing and other assistance upon exit.</a:t>
            </a:r>
          </a:p>
          <a:p>
            <a:r>
              <a:rPr lang="en-US" dirty="0"/>
              <a:t>Utilize Local, State, and Federal Funds to End Homelessness</a:t>
            </a:r>
          </a:p>
          <a:p>
            <a:pPr lvl="1"/>
            <a:r>
              <a:rPr lang="en-US" dirty="0"/>
              <a:t>Includes all current funding and plans to support the homeless response system for the FMCoC. </a:t>
            </a:r>
          </a:p>
          <a:p>
            <a:endParaRPr lang="en-US" dirty="0"/>
          </a:p>
          <a:p>
            <a:pPr marL="0" indent="0">
              <a:buNone/>
            </a:pPr>
            <a:endParaRPr lang="en-US" dirty="0"/>
          </a:p>
          <a:p>
            <a:pPr marL="0" indent="0">
              <a:buNone/>
            </a:pPr>
            <a:endParaRPr lang="en-US" dirty="0"/>
          </a:p>
          <a:p>
            <a:pPr marL="457200" lvl="1" indent="0">
              <a:buNone/>
            </a:pPr>
            <a:endParaRPr lang="en-US" dirty="0"/>
          </a:p>
        </p:txBody>
      </p:sp>
    </p:spTree>
    <p:extLst>
      <p:ext uri="{BB962C8B-B14F-4D97-AF65-F5344CB8AC3E}">
        <p14:creationId xmlns:p14="http://schemas.microsoft.com/office/powerpoint/2010/main" val="24306501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5">
      <a:dk1>
        <a:sysClr val="windowText" lastClr="000000"/>
      </a:dk1>
      <a:lt1>
        <a:sysClr val="window" lastClr="FFFFFF"/>
      </a:lt1>
      <a:dk2>
        <a:srgbClr val="212121"/>
      </a:dk2>
      <a:lt2>
        <a:srgbClr val="FFFFFF"/>
      </a:lt2>
      <a:accent1>
        <a:srgbClr val="4597AD"/>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4087</TotalTime>
  <Words>1617</Words>
  <Application>Microsoft Office PowerPoint</Application>
  <PresentationFormat>Widescreen</PresentationFormat>
  <Paragraphs>152</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Candara</vt:lpstr>
      <vt:lpstr>Century Gothic</vt:lpstr>
      <vt:lpstr>Parallax</vt:lpstr>
      <vt:lpstr>Homeless Housing Assistance &amp;  Prevention  Round 5 (HHAP-5)  Local Homelessness Action Plan</vt:lpstr>
      <vt:lpstr>HHAP-5 Program Overview</vt:lpstr>
      <vt:lpstr>HHAP-5 Application Requirements</vt:lpstr>
      <vt:lpstr>HHAP-5 Local Homelessness Action Plan</vt:lpstr>
      <vt:lpstr>HHAP-5 Partner MOU</vt:lpstr>
      <vt:lpstr>HHAP-5 Local Homelessness Action Plan</vt:lpstr>
      <vt:lpstr>HHAP-5 Local Homelessness Action Plan Overview of Action Plan Elements:                                                                                                                                     (continued)</vt:lpstr>
      <vt:lpstr>HHAP-5 Local Homelessness Action Plan Overview of Action Plan Elements:                                                                                                                                     (continued)</vt:lpstr>
      <vt:lpstr>HHAP-5 Local Homelessness Action Plan</vt:lpstr>
      <vt:lpstr>HHAP-5 Program Eligible Activities</vt:lpstr>
      <vt:lpstr>HHAP-5 Funding Overview</vt:lpstr>
      <vt:lpstr>HHAP-5 Cross-Jurisdictional Funding Plan</vt:lpstr>
      <vt:lpstr>County of Fresno &amp; FMCoC  HHAP-5 Funding Plan Total Anticipated Funding: $11,720,018</vt:lpstr>
      <vt:lpstr>HHAP-5 County of Fresno &amp; FMCoC Funding Plan</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HHAP Round 4 Landscape Analysis and Homelessness Action Plan</dc:title>
  <dc:creator>McCully, Dylan</dc:creator>
  <cp:lastModifiedBy>Duncan, Shannon</cp:lastModifiedBy>
  <cp:revision>54</cp:revision>
  <cp:lastPrinted>2024-03-13T20:51:01Z</cp:lastPrinted>
  <dcterms:created xsi:type="dcterms:W3CDTF">2022-11-01T23:39:45Z</dcterms:created>
  <dcterms:modified xsi:type="dcterms:W3CDTF">2024-03-13T23:28:40Z</dcterms:modified>
</cp:coreProperties>
</file>