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</p:sldMasterIdLst>
  <p:notesMasterIdLst>
    <p:notesMasterId r:id="rId7"/>
  </p:notesMasterIdLst>
  <p:handoutMasterIdLst>
    <p:handoutMasterId r:id="rId8"/>
  </p:handoutMasterIdLst>
  <p:sldIdLst>
    <p:sldId id="306" r:id="rId3"/>
    <p:sldId id="307" r:id="rId4"/>
    <p:sldId id="308" r:id="rId5"/>
    <p:sldId id="309" r:id="rId6"/>
  </p:sldIdLst>
  <p:sldSz cx="9144000" cy="5143500" type="screen16x9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5414"/>
    <a:srgbClr val="DC661E"/>
    <a:srgbClr val="EF7129"/>
    <a:srgbClr val="773489"/>
    <a:srgbClr val="E7F1DF"/>
    <a:srgbClr val="50A13A"/>
    <a:srgbClr val="5D5F65"/>
    <a:srgbClr val="70B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8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4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41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5056-34D6-D245-92E2-4845871A34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175B-0E94-D144-9F11-411EA1F3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ED31-FBE8-9140-A4E7-3481FBB8400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ACAD-8253-2F4F-8970-5AEEE2BC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12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jpeg"/><Relationship Id="rId11" Type="http://schemas.openxmlformats.org/officeDocument/2006/relationships/image" Target="../media/image11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2417"/>
            <a:ext cx="7772400" cy="1330951"/>
          </a:xfrm>
        </p:spPr>
        <p:txBody>
          <a:bodyPr tIns="0" bIns="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5456"/>
            <a:ext cx="7772400" cy="81278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95000"/>
              </a:lnSpc>
              <a:buNone/>
              <a:defRPr sz="28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2" name="Picture 11" descr="CuevaDeOso-00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69" y="-61371"/>
            <a:ext cx="2168429" cy="1354566"/>
          </a:xfrm>
          <a:prstGeom prst="rect">
            <a:avLst/>
          </a:prstGeom>
        </p:spPr>
      </p:pic>
      <p:pic>
        <p:nvPicPr>
          <p:cNvPr id="13" name="Picture 12" descr="MB_GO_Event281_adj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3"/>
          <a:stretch/>
        </p:blipFill>
        <p:spPr>
          <a:xfrm>
            <a:off x="2905865" y="-25573"/>
            <a:ext cx="1320778" cy="1310392"/>
          </a:xfrm>
          <a:prstGeom prst="rect">
            <a:avLst/>
          </a:prstGeom>
        </p:spPr>
      </p:pic>
      <p:pic>
        <p:nvPicPr>
          <p:cNvPr id="14" name="Picture 13" descr="CuevaDeOso-001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5284" y="3979717"/>
            <a:ext cx="2434894" cy="1243600"/>
          </a:xfrm>
          <a:prstGeom prst="rect">
            <a:avLst/>
          </a:prstGeom>
        </p:spPr>
      </p:pic>
      <p:pic>
        <p:nvPicPr>
          <p:cNvPr id="15" name="Picture 14" descr="PaintAndCoffee_169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979717"/>
            <a:ext cx="1260285" cy="1252728"/>
          </a:xfrm>
          <a:prstGeom prst="rect">
            <a:avLst/>
          </a:prstGeom>
        </p:spPr>
      </p:pic>
      <p:pic>
        <p:nvPicPr>
          <p:cNvPr id="16" name="Picture 15" descr="20160915-IMG_7759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440" y="3979717"/>
            <a:ext cx="1235631" cy="1245683"/>
          </a:xfrm>
          <a:prstGeom prst="rect">
            <a:avLst/>
          </a:prstGeom>
        </p:spPr>
      </p:pic>
      <p:pic>
        <p:nvPicPr>
          <p:cNvPr id="18" name="Picture 17" descr="July2016-50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479" y="-25573"/>
            <a:ext cx="1669657" cy="1310678"/>
          </a:xfrm>
          <a:prstGeom prst="rect">
            <a:avLst/>
          </a:prstGeom>
        </p:spPr>
      </p:pic>
      <p:pic>
        <p:nvPicPr>
          <p:cNvPr id="20" name="Picture 19" descr="IMG_1052untitled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8140" y="-25573"/>
            <a:ext cx="1212038" cy="1312475"/>
          </a:xfrm>
          <a:prstGeom prst="rect">
            <a:avLst/>
          </a:prstGeom>
        </p:spPr>
      </p:pic>
      <p:pic>
        <p:nvPicPr>
          <p:cNvPr id="21" name="Picture 20" descr="FenixJune2017_114.jp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363" y="3979717"/>
            <a:ext cx="2135948" cy="1252728"/>
          </a:xfrm>
          <a:prstGeom prst="rect">
            <a:avLst/>
          </a:prstGeom>
        </p:spPr>
      </p:pic>
      <p:pic>
        <p:nvPicPr>
          <p:cNvPr id="22" name="Picture 21" descr="DigiBus-v2.jp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0445"/>
            <a:ext cx="1387623" cy="132555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65018" y="-177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aseo55_set2_039_adj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54" y="-25573"/>
            <a:ext cx="2103014" cy="131067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276350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909771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04916" y="3726847"/>
            <a:ext cx="3030692" cy="1504560"/>
            <a:chOff x="3004916" y="3726847"/>
            <a:chExt cx="3030692" cy="1504560"/>
          </a:xfrm>
        </p:grpSpPr>
        <p:sp>
          <p:nvSpPr>
            <p:cNvPr id="7" name="Rectangle 6"/>
            <p:cNvSpPr/>
            <p:nvPr userDrawn="1"/>
          </p:nvSpPr>
          <p:spPr>
            <a:xfrm>
              <a:off x="3004916" y="3726847"/>
              <a:ext cx="3030692" cy="1504560"/>
            </a:xfrm>
            <a:prstGeom prst="rect">
              <a:avLst/>
            </a:prstGeom>
            <a:solidFill>
              <a:srgbClr val="70BB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H_logoCentered_Rev.ai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313" y="3847956"/>
              <a:ext cx="2891898" cy="963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9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8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449837"/>
            <a:ext cx="5752066" cy="961572"/>
          </a:xfrm>
          <a:solidFill>
            <a:srgbClr val="50A13A"/>
          </a:solidFill>
          <a:ln>
            <a:noFill/>
          </a:ln>
        </p:spPr>
        <p:txBody>
          <a:bodyPr wrap="square" lIns="274320" tIns="118872" rIns="274320" bIns="118872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7715"/>
            <a:ext cx="1932214" cy="1805214"/>
          </a:xfrm>
          <a:solidFill>
            <a:srgbClr val="50A13A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11786" y="1487715"/>
            <a:ext cx="1932214" cy="1805214"/>
          </a:xfrm>
          <a:solidFill>
            <a:srgbClr val="50A13A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8" cy="4846320"/>
          </a:xfrm>
          <a:prstGeom prst="rect">
            <a:avLst/>
          </a:prstGeom>
          <a:solidFill>
            <a:srgbClr val="50A13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70BB50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3472"/>
            <a:ext cx="9143998" cy="489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rgbClr val="70BB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70BB50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rgbClr val="70BB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6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CF06C-5708-784D-8C68-695012B94711}"/>
              </a:ext>
            </a:extLst>
          </p:cNvPr>
          <p:cNvSpPr/>
          <p:nvPr userDrawn="1"/>
        </p:nvSpPr>
        <p:spPr>
          <a:xfrm>
            <a:off x="457200" y="2569319"/>
            <a:ext cx="3943736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87CD-37C5-4C49-8922-A6CBDDB520E1}"/>
              </a:ext>
            </a:extLst>
          </p:cNvPr>
          <p:cNvSpPr/>
          <p:nvPr userDrawn="1"/>
        </p:nvSpPr>
        <p:spPr>
          <a:xfrm>
            <a:off x="4482435" y="2569319"/>
            <a:ext cx="3945903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D682-741F-3A49-8C80-079F40D8E23B}"/>
              </a:ext>
            </a:extLst>
          </p:cNvPr>
          <p:cNvSpPr/>
          <p:nvPr userDrawn="1"/>
        </p:nvSpPr>
        <p:spPr>
          <a:xfrm>
            <a:off x="457200" y="1341617"/>
            <a:ext cx="3943736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8E471-01F8-2643-B590-0E1DEA4A4C68}"/>
              </a:ext>
            </a:extLst>
          </p:cNvPr>
          <p:cNvSpPr/>
          <p:nvPr userDrawn="1"/>
        </p:nvSpPr>
        <p:spPr>
          <a:xfrm>
            <a:off x="4482435" y="1341617"/>
            <a:ext cx="3945903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442B4-40D0-0F42-9C93-7C78EF94AE6A}"/>
              </a:ext>
            </a:extLst>
          </p:cNvPr>
          <p:cNvSpPr/>
          <p:nvPr userDrawn="1"/>
        </p:nvSpPr>
        <p:spPr>
          <a:xfrm>
            <a:off x="457200" y="3798518"/>
            <a:ext cx="7971138" cy="930801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CF0C4-FC76-5446-9009-E177E7C3B032}"/>
              </a:ext>
            </a:extLst>
          </p:cNvPr>
          <p:cNvSpPr txBox="1"/>
          <p:nvPr userDrawn="1"/>
        </p:nvSpPr>
        <p:spPr>
          <a:xfrm>
            <a:off x="9515911" y="1494151"/>
            <a:ext cx="2431382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50,000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Residents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Children</a:t>
            </a:r>
          </a:p>
          <a:p>
            <a:pPr>
              <a:lnSpc>
                <a:spcPts val="1060"/>
              </a:lnSpc>
              <a:spcAft>
                <a:spcPts val="1200"/>
              </a:spcAft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  <a:p>
            <a:pPr>
              <a:lnSpc>
                <a:spcPts val="1480"/>
              </a:lnSpc>
            </a:pPr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19,000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Families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2,800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Seniors </a:t>
            </a:r>
          </a:p>
          <a:p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B729C-819B-F24C-B443-CE96DECBA028}"/>
              </a:ext>
            </a:extLst>
          </p:cNvPr>
          <p:cNvSpPr txBox="1"/>
          <p:nvPr userDrawn="1"/>
        </p:nvSpPr>
        <p:spPr>
          <a:xfrm>
            <a:off x="2020648" y="2680838"/>
            <a:ext cx="2263466" cy="983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22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CHILDREN</a:t>
            </a:r>
          </a:p>
          <a:p>
            <a:pPr>
              <a:lnSpc>
                <a:spcPct val="90000"/>
              </a:lnSpc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0ED25-37E0-8745-92DD-087C26F847EC}"/>
              </a:ext>
            </a:extLst>
          </p:cNvPr>
          <p:cNvSpPr txBox="1"/>
          <p:nvPr userDrawn="1"/>
        </p:nvSpPr>
        <p:spPr>
          <a:xfrm>
            <a:off x="1969554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4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5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  <a:endParaRPr lang="en-US" sz="2800" b="1" spc="-100" dirty="0">
              <a:solidFill>
                <a:schemeClr val="tx1">
                  <a:lumMod val="50000"/>
                  <a:lumOff val="50000"/>
                </a:schemeClr>
              </a:solidFill>
              <a:latin typeface="Myriad Roman"/>
              <a:cs typeface="Myriad Roman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RESIDENTS</a:t>
            </a:r>
          </a:p>
        </p:txBody>
      </p:sp>
      <p:pic>
        <p:nvPicPr>
          <p:cNvPr id="18" name="Picture 17" descr="FH_iconSet_v1.pdf">
            <a:extLst>
              <a:ext uri="{FF2B5EF4-FFF2-40B4-BE49-F238E27FC236}">
                <a16:creationId xmlns:a16="http://schemas.microsoft.com/office/drawing/2014/main" id="{DE2953FA-31A9-CF4D-BCE9-6814E63F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37" y="-342516"/>
            <a:ext cx="1445104" cy="1445104"/>
          </a:xfrm>
          <a:prstGeom prst="rect">
            <a:avLst/>
          </a:prstGeom>
        </p:spPr>
      </p:pic>
      <p:pic>
        <p:nvPicPr>
          <p:cNvPr id="19" name="Picture 18" descr="FH_iconSet_v1.pdf">
            <a:extLst>
              <a:ext uri="{FF2B5EF4-FFF2-40B4-BE49-F238E27FC236}">
                <a16:creationId xmlns:a16="http://schemas.microsoft.com/office/drawing/2014/main" id="{445A25C1-5500-454C-B1EC-B66F0D5B8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" y="3533298"/>
            <a:ext cx="1532763" cy="1532763"/>
          </a:xfrm>
          <a:prstGeom prst="rect">
            <a:avLst/>
          </a:prstGeom>
        </p:spPr>
      </p:pic>
      <p:pic>
        <p:nvPicPr>
          <p:cNvPr id="20" name="Picture 19" descr="FH_iconSet_v1.pdf">
            <a:extLst>
              <a:ext uri="{FF2B5EF4-FFF2-40B4-BE49-F238E27FC236}">
                <a16:creationId xmlns:a16="http://schemas.microsoft.com/office/drawing/2014/main" id="{C9640F3E-0BCB-1A4F-953F-E9B05957B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5" y="1234320"/>
            <a:ext cx="1468908" cy="1468908"/>
          </a:xfrm>
          <a:prstGeom prst="rect">
            <a:avLst/>
          </a:prstGeom>
        </p:spPr>
      </p:pic>
      <p:pic>
        <p:nvPicPr>
          <p:cNvPr id="21" name="Picture 20" descr="FH_iconSet_v1.pdf">
            <a:extLst>
              <a:ext uri="{FF2B5EF4-FFF2-40B4-BE49-F238E27FC236}">
                <a16:creationId xmlns:a16="http://schemas.microsoft.com/office/drawing/2014/main" id="{90633C1E-4C9A-5942-B245-55B8DC4D2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1" y="2424110"/>
            <a:ext cx="1437270" cy="1437270"/>
          </a:xfrm>
          <a:prstGeom prst="rect">
            <a:avLst/>
          </a:prstGeom>
        </p:spPr>
      </p:pic>
      <p:pic>
        <p:nvPicPr>
          <p:cNvPr id="22" name="Picture 21" descr="FH_iconSet_v1.pdf">
            <a:extLst>
              <a:ext uri="{FF2B5EF4-FFF2-40B4-BE49-F238E27FC236}">
                <a16:creationId xmlns:a16="http://schemas.microsoft.com/office/drawing/2014/main" id="{72CFA092-0EAE-1A45-A42C-855402A25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4" y="2367247"/>
            <a:ext cx="1571952" cy="1571952"/>
          </a:xfrm>
          <a:prstGeom prst="rect">
            <a:avLst/>
          </a:prstGeom>
        </p:spPr>
      </p:pic>
      <p:pic>
        <p:nvPicPr>
          <p:cNvPr id="23" name="Picture 22" descr="FH_iconSet_v1.pdf">
            <a:extLst>
              <a:ext uri="{FF2B5EF4-FFF2-40B4-BE49-F238E27FC236}">
                <a16:creationId xmlns:a16="http://schemas.microsoft.com/office/drawing/2014/main" id="{0D646E2D-41CE-2A42-B76A-6751905CE2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3" y="1193674"/>
            <a:ext cx="1437520" cy="1437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7D62C0-957F-3448-8016-6FE2A6D6BD8C}"/>
              </a:ext>
            </a:extLst>
          </p:cNvPr>
          <p:cNvSpPr txBox="1"/>
          <p:nvPr userDrawn="1"/>
        </p:nvSpPr>
        <p:spPr>
          <a:xfrm>
            <a:off x="5765107" y="2680838"/>
            <a:ext cx="2263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50" dirty="0">
                <a:solidFill>
                  <a:srgbClr val="773489"/>
                </a:solidFill>
                <a:latin typeface="Myriad Roman"/>
                <a:cs typeface="Myriad Roman"/>
              </a:rPr>
              <a:t>3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300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SENIORS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EBE0E-FBF6-554D-84EE-6D5AAA83813B}"/>
              </a:ext>
            </a:extLst>
          </p:cNvPr>
          <p:cNvSpPr txBox="1"/>
          <p:nvPr userDrawn="1"/>
        </p:nvSpPr>
        <p:spPr>
          <a:xfrm>
            <a:off x="5714013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80" dirty="0">
                <a:solidFill>
                  <a:srgbClr val="773489"/>
                </a:solidFill>
                <a:latin typeface="Myriad Roman"/>
                <a:cs typeface="Myriad Roman"/>
              </a:rPr>
              <a:t>1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6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500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77696-5EE3-CA42-887C-888ABA357B81}"/>
              </a:ext>
            </a:extLst>
          </p:cNvPr>
          <p:cNvSpPr txBox="1"/>
          <p:nvPr userDrawn="1"/>
        </p:nvSpPr>
        <p:spPr>
          <a:xfrm>
            <a:off x="2020648" y="3979637"/>
            <a:ext cx="64076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spc="-380" baseline="30000" dirty="0">
                <a:solidFill>
                  <a:srgbClr val="773489"/>
                </a:solidFill>
                <a:latin typeface="Myriad Roman"/>
                <a:cs typeface="Myriad Roman"/>
              </a:rPr>
              <a:t>$</a:t>
            </a:r>
            <a:r>
              <a:rPr lang="en-US" sz="4000" spc="-450" dirty="0">
                <a:solidFill>
                  <a:srgbClr val="773489"/>
                </a:solidFill>
                <a:latin typeface="Myriad Roman"/>
                <a:cs typeface="Myriad Roman"/>
              </a:rPr>
              <a:t>11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,900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AVERAGE RESIDENT ANNUAL INCOME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BB5AF7A-AE3B-1840-A24D-3A231D98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C0D4B0E-0609-E741-B641-942D3E560B62}"/>
              </a:ext>
            </a:extLst>
          </p:cNvPr>
          <p:cNvSpPr/>
          <p:nvPr userDrawn="1"/>
        </p:nvSpPr>
        <p:spPr>
          <a:xfrm>
            <a:off x="45720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81E05-345C-8442-A6A8-6ADC9452B89D}"/>
              </a:ext>
            </a:extLst>
          </p:cNvPr>
          <p:cNvSpPr/>
          <p:nvPr userDrawn="1"/>
        </p:nvSpPr>
        <p:spPr>
          <a:xfrm>
            <a:off x="713232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D088E-394E-6741-8BBA-6F7101F49E0E}"/>
              </a:ext>
            </a:extLst>
          </p:cNvPr>
          <p:cNvSpPr/>
          <p:nvPr userDrawn="1"/>
        </p:nvSpPr>
        <p:spPr>
          <a:xfrm>
            <a:off x="212598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68656F-4958-C746-A279-572A9BAB69E5}"/>
              </a:ext>
            </a:extLst>
          </p:cNvPr>
          <p:cNvSpPr/>
          <p:nvPr userDrawn="1"/>
        </p:nvSpPr>
        <p:spPr>
          <a:xfrm>
            <a:off x="379476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37668-A61E-8B44-B905-C11C865D3766}"/>
              </a:ext>
            </a:extLst>
          </p:cNvPr>
          <p:cNvSpPr/>
          <p:nvPr userDrawn="1"/>
        </p:nvSpPr>
        <p:spPr>
          <a:xfrm>
            <a:off x="546354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FH_iconSet_v1.pdf">
            <a:extLst>
              <a:ext uri="{FF2B5EF4-FFF2-40B4-BE49-F238E27FC236}">
                <a16:creationId xmlns:a16="http://schemas.microsoft.com/office/drawing/2014/main" id="{8BBCD68E-7BFE-C346-8600-107B2B222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" y="1358879"/>
            <a:ext cx="1311649" cy="1311649"/>
          </a:xfrm>
          <a:prstGeom prst="rect">
            <a:avLst/>
          </a:prstGeom>
        </p:spPr>
      </p:pic>
      <p:pic>
        <p:nvPicPr>
          <p:cNvPr id="33" name="Picture 32" descr="FH_iconSet_v1.pdf">
            <a:extLst>
              <a:ext uri="{FF2B5EF4-FFF2-40B4-BE49-F238E27FC236}">
                <a16:creationId xmlns:a16="http://schemas.microsoft.com/office/drawing/2014/main" id="{E9CE2353-A216-A443-BFB1-F250914D9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38" y="1367032"/>
            <a:ext cx="1209965" cy="1209963"/>
          </a:xfrm>
          <a:prstGeom prst="rect">
            <a:avLst/>
          </a:prstGeom>
        </p:spPr>
      </p:pic>
      <p:pic>
        <p:nvPicPr>
          <p:cNvPr id="34" name="Picture 33" descr="FH_iconSet_v1.pdf">
            <a:extLst>
              <a:ext uri="{FF2B5EF4-FFF2-40B4-BE49-F238E27FC236}">
                <a16:creationId xmlns:a16="http://schemas.microsoft.com/office/drawing/2014/main" id="{C7074571-C75B-7B49-9838-1EB46B247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73" y="1337615"/>
            <a:ext cx="1311649" cy="1311649"/>
          </a:xfrm>
          <a:prstGeom prst="rect">
            <a:avLst/>
          </a:prstGeom>
        </p:spPr>
      </p:pic>
      <p:pic>
        <p:nvPicPr>
          <p:cNvPr id="35" name="Picture 34" descr="FH_iconSet_v1.pdf">
            <a:extLst>
              <a:ext uri="{FF2B5EF4-FFF2-40B4-BE49-F238E27FC236}">
                <a16:creationId xmlns:a16="http://schemas.microsoft.com/office/drawing/2014/main" id="{32DCCDC5-D7ED-2A4A-83B3-C3140B39A9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1" y="1440700"/>
            <a:ext cx="1219410" cy="1219408"/>
          </a:xfrm>
          <a:prstGeom prst="rect">
            <a:avLst/>
          </a:prstGeom>
        </p:spPr>
      </p:pic>
      <p:pic>
        <p:nvPicPr>
          <p:cNvPr id="36" name="Picture 35" descr="FH_iconSet_v1.pdf">
            <a:extLst>
              <a:ext uri="{FF2B5EF4-FFF2-40B4-BE49-F238E27FC236}">
                <a16:creationId xmlns:a16="http://schemas.microsoft.com/office/drawing/2014/main" id="{EE98A636-2D58-C541-92FF-D0D30698A4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51" y="1416729"/>
            <a:ext cx="1340499" cy="1340499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0A7C7B40-6909-B644-AB9E-1C24739C56EC}"/>
              </a:ext>
            </a:extLst>
          </p:cNvPr>
          <p:cNvSpPr/>
          <p:nvPr userDrawn="1"/>
        </p:nvSpPr>
        <p:spPr>
          <a:xfrm>
            <a:off x="54428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D6263-D069-B24F-A4E6-99267057CA29}"/>
              </a:ext>
            </a:extLst>
          </p:cNvPr>
          <p:cNvSpPr txBox="1"/>
          <p:nvPr userDrawn="1"/>
        </p:nvSpPr>
        <p:spPr>
          <a:xfrm>
            <a:off x="544286" y="2499446"/>
            <a:ext cx="1407886" cy="1233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Administer Housing Choice Vouchers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13,000</a:t>
            </a:r>
            <a:r>
              <a:rPr lang="en-US" sz="1100" dirty="0">
                <a:latin typeface="Myriad Roman"/>
                <a:cs typeface="Myriad Roman"/>
              </a:rPr>
              <a:t> Vouchers</a:t>
            </a:r>
          </a:p>
          <a:p>
            <a:pPr marL="91440" indent="-91440"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36,000</a:t>
            </a:r>
            <a:r>
              <a:rPr lang="en-US" sz="1100" dirty="0">
                <a:latin typeface="Myriad Roman"/>
                <a:cs typeface="Myriad Roman"/>
              </a:rPr>
              <a:t> Residents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DD7C150-D0C8-344F-B945-318F838D9855}"/>
              </a:ext>
            </a:extLst>
          </p:cNvPr>
          <p:cNvSpPr/>
          <p:nvPr userDrawn="1"/>
        </p:nvSpPr>
        <p:spPr>
          <a:xfrm>
            <a:off x="721940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BC55E0-0587-6A4A-8B4D-E36F35E0862F}"/>
              </a:ext>
            </a:extLst>
          </p:cNvPr>
          <p:cNvSpPr txBox="1"/>
          <p:nvPr userDrawn="1"/>
        </p:nvSpPr>
        <p:spPr>
          <a:xfrm>
            <a:off x="7219406" y="2499446"/>
            <a:ext cx="1379205" cy="1659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Real Estate Developer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Development 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dirty="0">
                <a:latin typeface="Myriad Roman"/>
                <a:cs typeface="Myriad Roman"/>
              </a:rPr>
              <a:t>since 2008:</a:t>
            </a:r>
          </a:p>
          <a:p>
            <a:pPr marL="182880" lvl="1">
              <a:lnSpc>
                <a:spcPts val="1100"/>
              </a:lnSpc>
              <a:spcAft>
                <a:spcPts val="300"/>
              </a:spcAft>
            </a:pPr>
            <a:r>
              <a:rPr lang="en-US" sz="1100" b="1" dirty="0">
                <a:latin typeface="Myriad Roman"/>
                <a:cs typeface="Myriad Roman"/>
              </a:rPr>
              <a:t>1,073</a:t>
            </a:r>
            <a:r>
              <a:rPr lang="en-US" sz="1100" dirty="0">
                <a:latin typeface="Myriad Roman"/>
                <a:cs typeface="Myriad Roman"/>
              </a:rPr>
              <a:t> new units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b="1" dirty="0">
                <a:latin typeface="Myriad Roman"/>
                <a:cs typeface="Myriad Roman"/>
              </a:rPr>
              <a:t>640</a:t>
            </a:r>
            <a:r>
              <a:rPr lang="en-US" sz="1100" dirty="0">
                <a:latin typeface="Myriad Roman"/>
                <a:cs typeface="Myriad Roman"/>
              </a:rPr>
              <a:t> units renovated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220</a:t>
            </a:r>
            <a:r>
              <a:rPr lang="en-US" sz="1100" dirty="0">
                <a:latin typeface="Myriad Roman"/>
                <a:cs typeface="Myriad Roman"/>
              </a:rPr>
              <a:t> employees based at </a:t>
            </a:r>
            <a:r>
              <a:rPr lang="en-US" sz="1100" b="1" dirty="0">
                <a:latin typeface="Myriad Roman"/>
                <a:cs typeface="Myriad Roman"/>
              </a:rPr>
              <a:t>XX</a:t>
            </a:r>
            <a:r>
              <a:rPr lang="en-US" sz="1100" dirty="0">
                <a:latin typeface="Myriad Roman"/>
                <a:cs typeface="Myriad Roman"/>
              </a:rPr>
              <a:t> Fresno Housing sites across the county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54CA764-37A8-4841-9511-82FB4F622822}"/>
              </a:ext>
            </a:extLst>
          </p:cNvPr>
          <p:cNvSpPr/>
          <p:nvPr userDrawn="1"/>
        </p:nvSpPr>
        <p:spPr>
          <a:xfrm>
            <a:off x="221306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483A2C-7776-AC4F-A77F-B02B6D3C38F1}"/>
              </a:ext>
            </a:extLst>
          </p:cNvPr>
          <p:cNvSpPr txBox="1"/>
          <p:nvPr userDrawn="1"/>
        </p:nvSpPr>
        <p:spPr>
          <a:xfrm>
            <a:off x="2213066" y="2499446"/>
            <a:ext cx="1407886" cy="2082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Homeless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Support, Advocacy, &amp; Coordination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Lead applicant Fresno/Madera COC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National acclaim for addressing homelessness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825</a:t>
            </a:r>
            <a:r>
              <a:rPr lang="en-US" sz="1100" dirty="0">
                <a:latin typeface="Myriad Roman"/>
                <a:cs typeface="Myriad Roman"/>
              </a:rPr>
              <a:t> formerly homeless individuals and families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1905A3B-3C01-BB4E-A271-F5D2494840E5}"/>
              </a:ext>
            </a:extLst>
          </p:cNvPr>
          <p:cNvSpPr/>
          <p:nvPr userDrawn="1"/>
        </p:nvSpPr>
        <p:spPr>
          <a:xfrm>
            <a:off x="388184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991EA-5336-0340-8DA3-B564DE54EF73}"/>
              </a:ext>
            </a:extLst>
          </p:cNvPr>
          <p:cNvSpPr txBox="1"/>
          <p:nvPr userDrawn="1"/>
        </p:nvSpPr>
        <p:spPr>
          <a:xfrm>
            <a:off x="3881846" y="2499446"/>
            <a:ext cx="1407886" cy="116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Facilitator of Resident Services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Health and wellness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Education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Wage Progression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62C669E7-01EE-6149-BF3D-13FEA64B4406}"/>
              </a:ext>
            </a:extLst>
          </p:cNvPr>
          <p:cNvSpPr/>
          <p:nvPr userDrawn="1"/>
        </p:nvSpPr>
        <p:spPr>
          <a:xfrm>
            <a:off x="555062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FEA41-BE11-1247-A3C8-FF0CF8EC7AC5}"/>
              </a:ext>
            </a:extLst>
          </p:cNvPr>
          <p:cNvSpPr txBox="1"/>
          <p:nvPr userDrawn="1"/>
        </p:nvSpPr>
        <p:spPr>
          <a:xfrm>
            <a:off x="5550626" y="2499446"/>
            <a:ext cx="1407886" cy="915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Property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Manager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3,700</a:t>
            </a:r>
            <a:r>
              <a:rPr lang="en-US" sz="1100" dirty="0">
                <a:latin typeface="Myriad Roman"/>
                <a:cs typeface="Myriad Roman"/>
              </a:rPr>
              <a:t> affordable housing units, serving 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9,000</a:t>
            </a:r>
            <a:r>
              <a:rPr lang="en-US" sz="1100" dirty="0">
                <a:latin typeface="Myriad Roman"/>
                <a:cs typeface="Myriad Roman"/>
              </a:rPr>
              <a:t> residents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F36616F-E821-C94B-B44A-95D95890C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1753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2417"/>
            <a:ext cx="7772400" cy="1330951"/>
          </a:xfrm>
        </p:spPr>
        <p:txBody>
          <a:bodyPr tIns="0" bIns="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5456"/>
            <a:ext cx="7772400" cy="81278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95000"/>
              </a:lnSpc>
              <a:buNone/>
              <a:defRPr sz="28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68" y="1"/>
            <a:ext cx="1708845" cy="1276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1299" y="12756"/>
            <a:ext cx="1290011" cy="1264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98" y="3979717"/>
            <a:ext cx="2342543" cy="124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64" y="3979717"/>
            <a:ext cx="1282527" cy="120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08" y="3979717"/>
            <a:ext cx="1008244" cy="1245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65" y="-25573"/>
            <a:ext cx="1670775" cy="1310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62" y="0"/>
            <a:ext cx="1212038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364" y="3979717"/>
            <a:ext cx="1830950" cy="124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1"/>
            <a:ext cx="1365469" cy="127635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65018" y="-177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aseo55_set2_039_adj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54" y="-25573"/>
            <a:ext cx="2103014" cy="131067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276350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909771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04916" y="3726847"/>
            <a:ext cx="3030692" cy="1504560"/>
            <a:chOff x="3004916" y="3726847"/>
            <a:chExt cx="3030692" cy="1504560"/>
          </a:xfrm>
        </p:grpSpPr>
        <p:sp>
          <p:nvSpPr>
            <p:cNvPr id="7" name="Rectangle 6"/>
            <p:cNvSpPr/>
            <p:nvPr userDrawn="1"/>
          </p:nvSpPr>
          <p:spPr>
            <a:xfrm>
              <a:off x="3004916" y="3726847"/>
              <a:ext cx="3030692" cy="1504560"/>
            </a:xfrm>
            <a:prstGeom prst="rect">
              <a:avLst/>
            </a:prstGeom>
            <a:solidFill>
              <a:srgbClr val="EF71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H_logoCentered_Rev.ai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313" y="3847956"/>
              <a:ext cx="2891898" cy="963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0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7239770" cy="36003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7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6237514" cy="3569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7239770" cy="36003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51068"/>
            <a:ext cx="6237514" cy="27527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3608136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08136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304" y="173789"/>
            <a:ext cx="4502485" cy="5047893"/>
          </a:xfrm>
          <a:solidFill>
            <a:schemeClr val="bg1"/>
          </a:solidFill>
          <a:ln>
            <a:solidFill>
              <a:srgbClr val="5D5F6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09670" y="0"/>
            <a:ext cx="4142232" cy="1241187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09669" y="1271165"/>
            <a:ext cx="4142232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6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735"/>
            <a:ext cx="8312484" cy="85725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778168"/>
            <a:ext cx="8312484" cy="491832"/>
          </a:xfrm>
        </p:spPr>
        <p:txBody>
          <a:bodyPr tIns="0" bIns="0"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222" y="1270000"/>
            <a:ext cx="8312484" cy="3689683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835525"/>
          </a:xfrm>
          <a:solidFill>
            <a:schemeClr val="bg1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EF7129"/>
                </a:solidFill>
                <a:latin typeface="Myriad Roman"/>
                <a:cs typeface="Myriad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7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88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449837"/>
            <a:ext cx="5752066" cy="961572"/>
          </a:xfrm>
          <a:solidFill>
            <a:srgbClr val="EF7129"/>
          </a:solidFill>
          <a:ln>
            <a:noFill/>
          </a:ln>
        </p:spPr>
        <p:txBody>
          <a:bodyPr wrap="square" lIns="274320" tIns="118872" rIns="274320" bIns="118872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9949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11786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8" cy="4846320"/>
          </a:xfrm>
          <a:prstGeom prst="rect">
            <a:avLst/>
          </a:prstGeom>
          <a:solidFill>
            <a:srgbClr val="C354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EF7129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6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6237514" cy="3569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3472"/>
            <a:ext cx="9143998" cy="489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rgbClr val="EF71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DC661E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rgbClr val="EF71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BCF06C-5708-784D-8C68-695012B94711}"/>
              </a:ext>
            </a:extLst>
          </p:cNvPr>
          <p:cNvSpPr/>
          <p:nvPr userDrawn="1"/>
        </p:nvSpPr>
        <p:spPr>
          <a:xfrm>
            <a:off x="457200" y="2569319"/>
            <a:ext cx="3943736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087CD-37C5-4C49-8922-A6CBDDB520E1}"/>
              </a:ext>
            </a:extLst>
          </p:cNvPr>
          <p:cNvSpPr/>
          <p:nvPr userDrawn="1"/>
        </p:nvSpPr>
        <p:spPr>
          <a:xfrm>
            <a:off x="4482435" y="2569319"/>
            <a:ext cx="3945903" cy="1155682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D682-741F-3A49-8C80-079F40D8E23B}"/>
              </a:ext>
            </a:extLst>
          </p:cNvPr>
          <p:cNvSpPr/>
          <p:nvPr userDrawn="1"/>
        </p:nvSpPr>
        <p:spPr>
          <a:xfrm>
            <a:off x="457200" y="1341617"/>
            <a:ext cx="3943736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E8E471-01F8-2643-B590-0E1DEA4A4C68}"/>
              </a:ext>
            </a:extLst>
          </p:cNvPr>
          <p:cNvSpPr/>
          <p:nvPr userDrawn="1"/>
        </p:nvSpPr>
        <p:spPr>
          <a:xfrm>
            <a:off x="4482435" y="1341617"/>
            <a:ext cx="3945903" cy="1154184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2442B4-40D0-0F42-9C93-7C78EF94AE6A}"/>
              </a:ext>
            </a:extLst>
          </p:cNvPr>
          <p:cNvSpPr/>
          <p:nvPr userDrawn="1"/>
        </p:nvSpPr>
        <p:spPr>
          <a:xfrm>
            <a:off x="457200" y="3798518"/>
            <a:ext cx="7971138" cy="930801"/>
          </a:xfrm>
          <a:prstGeom prst="rect">
            <a:avLst/>
          </a:prstGeom>
          <a:solidFill>
            <a:srgbClr val="77348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0AEE7F-6B82-874C-9BBC-3CBBD6BF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Serving Fresno County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9CF0C4-FC76-5446-9009-E177E7C3B032}"/>
              </a:ext>
            </a:extLst>
          </p:cNvPr>
          <p:cNvSpPr txBox="1"/>
          <p:nvPr userDrawn="1"/>
        </p:nvSpPr>
        <p:spPr>
          <a:xfrm>
            <a:off x="9515911" y="1494151"/>
            <a:ext cx="2431382" cy="1749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50,000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Residents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20,000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Children</a:t>
            </a:r>
          </a:p>
          <a:p>
            <a:pPr>
              <a:lnSpc>
                <a:spcPts val="1060"/>
              </a:lnSpc>
              <a:spcAft>
                <a:spcPts val="1200"/>
              </a:spcAft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  <a:p>
            <a:pPr>
              <a:lnSpc>
                <a:spcPts val="1480"/>
              </a:lnSpc>
            </a:pPr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19,000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Families</a:t>
            </a:r>
          </a:p>
          <a:p>
            <a:r>
              <a:rPr lang="en-US" sz="2400" b="1" dirty="0">
                <a:solidFill>
                  <a:srgbClr val="773489"/>
                </a:solidFill>
                <a:latin typeface="Myriad Roman"/>
                <a:cs typeface="Myriad Roman"/>
              </a:rPr>
              <a:t>2,800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 Seniors </a:t>
            </a:r>
          </a:p>
          <a:p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5B729C-819B-F24C-B443-CE96DECBA028}"/>
              </a:ext>
            </a:extLst>
          </p:cNvPr>
          <p:cNvSpPr txBox="1"/>
          <p:nvPr userDrawn="1"/>
        </p:nvSpPr>
        <p:spPr>
          <a:xfrm>
            <a:off x="2020648" y="2680838"/>
            <a:ext cx="2263466" cy="983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22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CHILDREN</a:t>
            </a:r>
          </a:p>
          <a:p>
            <a:pPr>
              <a:lnSpc>
                <a:spcPct val="90000"/>
              </a:lnSpc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(18 years and younger)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0ED25-37E0-8745-92DD-087C26F847EC}"/>
              </a:ext>
            </a:extLst>
          </p:cNvPr>
          <p:cNvSpPr txBox="1"/>
          <p:nvPr userDrawn="1"/>
        </p:nvSpPr>
        <p:spPr>
          <a:xfrm>
            <a:off x="1969554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4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5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000</a:t>
            </a:r>
            <a:endParaRPr lang="en-US" sz="2800" b="1" spc="-100" dirty="0">
              <a:solidFill>
                <a:schemeClr val="tx1">
                  <a:lumMod val="50000"/>
                  <a:lumOff val="50000"/>
                </a:schemeClr>
              </a:solidFill>
              <a:latin typeface="Myriad Roman"/>
              <a:cs typeface="Myriad Roman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RESIDENTS</a:t>
            </a:r>
          </a:p>
        </p:txBody>
      </p:sp>
      <p:pic>
        <p:nvPicPr>
          <p:cNvPr id="18" name="Picture 17" descr="FH_iconSet_v1.pdf">
            <a:extLst>
              <a:ext uri="{FF2B5EF4-FFF2-40B4-BE49-F238E27FC236}">
                <a16:creationId xmlns:a16="http://schemas.microsoft.com/office/drawing/2014/main" id="{DE2953FA-31A9-CF4D-BCE9-6814E63F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737" y="-342516"/>
            <a:ext cx="1445104" cy="1445104"/>
          </a:xfrm>
          <a:prstGeom prst="rect">
            <a:avLst/>
          </a:prstGeom>
        </p:spPr>
      </p:pic>
      <p:pic>
        <p:nvPicPr>
          <p:cNvPr id="19" name="Picture 18" descr="FH_iconSet_v1.pdf">
            <a:extLst>
              <a:ext uri="{FF2B5EF4-FFF2-40B4-BE49-F238E27FC236}">
                <a16:creationId xmlns:a16="http://schemas.microsoft.com/office/drawing/2014/main" id="{445A25C1-5500-454C-B1EC-B66F0D5B8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1" y="3533298"/>
            <a:ext cx="1532763" cy="1532763"/>
          </a:xfrm>
          <a:prstGeom prst="rect">
            <a:avLst/>
          </a:prstGeom>
        </p:spPr>
      </p:pic>
      <p:pic>
        <p:nvPicPr>
          <p:cNvPr id="20" name="Picture 19" descr="FH_iconSet_v1.pdf">
            <a:extLst>
              <a:ext uri="{FF2B5EF4-FFF2-40B4-BE49-F238E27FC236}">
                <a16:creationId xmlns:a16="http://schemas.microsoft.com/office/drawing/2014/main" id="{C9640F3E-0BCB-1A4F-953F-E9B05957B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5" y="1234320"/>
            <a:ext cx="1468908" cy="1468908"/>
          </a:xfrm>
          <a:prstGeom prst="rect">
            <a:avLst/>
          </a:prstGeom>
        </p:spPr>
      </p:pic>
      <p:pic>
        <p:nvPicPr>
          <p:cNvPr id="21" name="Picture 20" descr="FH_iconSet_v1.pdf">
            <a:extLst>
              <a:ext uri="{FF2B5EF4-FFF2-40B4-BE49-F238E27FC236}">
                <a16:creationId xmlns:a16="http://schemas.microsoft.com/office/drawing/2014/main" id="{90633C1E-4C9A-5942-B245-55B8DC4D28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41" y="2424110"/>
            <a:ext cx="1437270" cy="1437270"/>
          </a:xfrm>
          <a:prstGeom prst="rect">
            <a:avLst/>
          </a:prstGeom>
        </p:spPr>
      </p:pic>
      <p:pic>
        <p:nvPicPr>
          <p:cNvPr id="22" name="Picture 21" descr="FH_iconSet_v1.pdf">
            <a:extLst>
              <a:ext uri="{FF2B5EF4-FFF2-40B4-BE49-F238E27FC236}">
                <a16:creationId xmlns:a16="http://schemas.microsoft.com/office/drawing/2014/main" id="{72CFA092-0EAE-1A45-A42C-855402A25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4" y="2367247"/>
            <a:ext cx="1571952" cy="1571952"/>
          </a:xfrm>
          <a:prstGeom prst="rect">
            <a:avLst/>
          </a:prstGeom>
        </p:spPr>
      </p:pic>
      <p:pic>
        <p:nvPicPr>
          <p:cNvPr id="23" name="Picture 22" descr="FH_iconSet_v1.pdf">
            <a:extLst>
              <a:ext uri="{FF2B5EF4-FFF2-40B4-BE49-F238E27FC236}">
                <a16:creationId xmlns:a16="http://schemas.microsoft.com/office/drawing/2014/main" id="{0D646E2D-41CE-2A42-B76A-6751905CE2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3" y="1193674"/>
            <a:ext cx="1437520" cy="14375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97D62C0-957F-3448-8016-6FE2A6D6BD8C}"/>
              </a:ext>
            </a:extLst>
          </p:cNvPr>
          <p:cNvSpPr txBox="1"/>
          <p:nvPr userDrawn="1"/>
        </p:nvSpPr>
        <p:spPr>
          <a:xfrm>
            <a:off x="5765107" y="2680838"/>
            <a:ext cx="226346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50" dirty="0">
                <a:solidFill>
                  <a:srgbClr val="773489"/>
                </a:solidFill>
                <a:latin typeface="Myriad Roman"/>
                <a:cs typeface="Myriad Roman"/>
              </a:rPr>
              <a:t>3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300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SENIORS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(62 years and older)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EBE0E-FBF6-554D-84EE-6D5AAA83813B}"/>
              </a:ext>
            </a:extLst>
          </p:cNvPr>
          <p:cNvSpPr txBox="1"/>
          <p:nvPr userDrawn="1"/>
        </p:nvSpPr>
        <p:spPr>
          <a:xfrm>
            <a:off x="5714013" y="1503489"/>
            <a:ext cx="24313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spc="-380" dirty="0">
                <a:solidFill>
                  <a:srgbClr val="773489"/>
                </a:solidFill>
                <a:latin typeface="Myriad Roman"/>
                <a:cs typeface="Myriad Roman"/>
              </a:rPr>
              <a:t>1</a:t>
            </a:r>
            <a:r>
              <a:rPr lang="en-US" sz="4000" spc="-250" dirty="0">
                <a:solidFill>
                  <a:srgbClr val="773489"/>
                </a:solidFill>
                <a:latin typeface="Myriad Roman"/>
                <a:cs typeface="Myriad Roman"/>
              </a:rPr>
              <a:t>6</a:t>
            </a:r>
            <a:r>
              <a:rPr lang="en-US" sz="3200" spc="-100" dirty="0">
                <a:solidFill>
                  <a:srgbClr val="773489"/>
                </a:solidFill>
                <a:latin typeface="Myriad Roman"/>
                <a:cs typeface="Myriad Roman"/>
              </a:rPr>
              <a:t>,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500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FAMILIES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77696-5EE3-CA42-887C-888ABA357B81}"/>
              </a:ext>
            </a:extLst>
          </p:cNvPr>
          <p:cNvSpPr txBox="1"/>
          <p:nvPr userDrawn="1"/>
        </p:nvSpPr>
        <p:spPr>
          <a:xfrm>
            <a:off x="2020648" y="3979637"/>
            <a:ext cx="640768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spc="-380" baseline="30000" dirty="0">
                <a:solidFill>
                  <a:srgbClr val="773489"/>
                </a:solidFill>
                <a:latin typeface="Myriad Roman"/>
                <a:cs typeface="Myriad Roman"/>
              </a:rPr>
              <a:t>$</a:t>
            </a:r>
            <a:r>
              <a:rPr lang="en-US" sz="4000" spc="-450" dirty="0">
                <a:solidFill>
                  <a:srgbClr val="773489"/>
                </a:solidFill>
                <a:latin typeface="Myriad Roman"/>
                <a:cs typeface="Myriad Roman"/>
              </a:rPr>
              <a:t>11</a:t>
            </a:r>
            <a:r>
              <a:rPr lang="en-US" sz="4000" spc="-100" dirty="0">
                <a:solidFill>
                  <a:srgbClr val="773489"/>
                </a:solidFill>
                <a:latin typeface="Myriad Roman"/>
                <a:cs typeface="Myriad Roman"/>
              </a:rPr>
              <a:t>,900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Roman"/>
                <a:cs typeface="Myriad Roman"/>
              </a:rPr>
              <a:t>AVERAGE RESIDENT ANNUAL INCOME</a:t>
            </a:r>
          </a:p>
        </p:txBody>
      </p:sp>
    </p:spTree>
    <p:extLst>
      <p:ext uri="{BB962C8B-B14F-4D97-AF65-F5344CB8AC3E}">
        <p14:creationId xmlns:p14="http://schemas.microsoft.com/office/powerpoint/2010/main" val="10589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90AEE7F-6B82-874C-9BBC-3CBBD6BF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0D4B0E-0609-E741-B641-942D3E560B62}"/>
              </a:ext>
            </a:extLst>
          </p:cNvPr>
          <p:cNvSpPr/>
          <p:nvPr userDrawn="1"/>
        </p:nvSpPr>
        <p:spPr>
          <a:xfrm>
            <a:off x="45720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81E05-345C-8442-A6A8-6ADC9452B89D}"/>
              </a:ext>
            </a:extLst>
          </p:cNvPr>
          <p:cNvSpPr/>
          <p:nvPr userDrawn="1"/>
        </p:nvSpPr>
        <p:spPr>
          <a:xfrm>
            <a:off x="713232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AD088E-394E-6741-8BBA-6F7101F49E0E}"/>
              </a:ext>
            </a:extLst>
          </p:cNvPr>
          <p:cNvSpPr/>
          <p:nvPr userDrawn="1"/>
        </p:nvSpPr>
        <p:spPr>
          <a:xfrm>
            <a:off x="212598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68656F-4958-C746-A279-572A9BAB69E5}"/>
              </a:ext>
            </a:extLst>
          </p:cNvPr>
          <p:cNvSpPr/>
          <p:nvPr userDrawn="1"/>
        </p:nvSpPr>
        <p:spPr>
          <a:xfrm>
            <a:off x="379476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37668-A61E-8B44-B905-C11C865D3766}"/>
              </a:ext>
            </a:extLst>
          </p:cNvPr>
          <p:cNvSpPr/>
          <p:nvPr userDrawn="1"/>
        </p:nvSpPr>
        <p:spPr>
          <a:xfrm>
            <a:off x="5463540" y="1388419"/>
            <a:ext cx="1554480" cy="3263791"/>
          </a:xfrm>
          <a:prstGeom prst="rect">
            <a:avLst/>
          </a:prstGeom>
          <a:solidFill>
            <a:srgbClr val="EF7129">
              <a:alpha val="20000"/>
            </a:srgb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FH_iconSet_v1.pdf">
            <a:extLst>
              <a:ext uri="{FF2B5EF4-FFF2-40B4-BE49-F238E27FC236}">
                <a16:creationId xmlns:a16="http://schemas.microsoft.com/office/drawing/2014/main" id="{8BBCD68E-7BFE-C346-8600-107B2B222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" y="1358879"/>
            <a:ext cx="1311649" cy="1311649"/>
          </a:xfrm>
          <a:prstGeom prst="rect">
            <a:avLst/>
          </a:prstGeom>
        </p:spPr>
      </p:pic>
      <p:pic>
        <p:nvPicPr>
          <p:cNvPr id="33" name="Picture 32" descr="FH_iconSet_v1.pdf">
            <a:extLst>
              <a:ext uri="{FF2B5EF4-FFF2-40B4-BE49-F238E27FC236}">
                <a16:creationId xmlns:a16="http://schemas.microsoft.com/office/drawing/2014/main" id="{E9CE2353-A216-A443-BFB1-F250914D9C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38" y="1367032"/>
            <a:ext cx="1209965" cy="1209963"/>
          </a:xfrm>
          <a:prstGeom prst="rect">
            <a:avLst/>
          </a:prstGeom>
        </p:spPr>
      </p:pic>
      <p:pic>
        <p:nvPicPr>
          <p:cNvPr id="34" name="Picture 33" descr="FH_iconSet_v1.pdf">
            <a:extLst>
              <a:ext uri="{FF2B5EF4-FFF2-40B4-BE49-F238E27FC236}">
                <a16:creationId xmlns:a16="http://schemas.microsoft.com/office/drawing/2014/main" id="{C7074571-C75B-7B49-9838-1EB46B247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73" y="1337615"/>
            <a:ext cx="1311649" cy="1311649"/>
          </a:xfrm>
          <a:prstGeom prst="rect">
            <a:avLst/>
          </a:prstGeom>
        </p:spPr>
      </p:pic>
      <p:pic>
        <p:nvPicPr>
          <p:cNvPr id="35" name="Picture 34" descr="FH_iconSet_v1.pdf">
            <a:extLst>
              <a:ext uri="{FF2B5EF4-FFF2-40B4-BE49-F238E27FC236}">
                <a16:creationId xmlns:a16="http://schemas.microsoft.com/office/drawing/2014/main" id="{32DCCDC5-D7ED-2A4A-83B3-C3140B39A9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91" y="1440700"/>
            <a:ext cx="1219410" cy="1219408"/>
          </a:xfrm>
          <a:prstGeom prst="rect">
            <a:avLst/>
          </a:prstGeom>
        </p:spPr>
      </p:pic>
      <p:pic>
        <p:nvPicPr>
          <p:cNvPr id="36" name="Picture 35" descr="FH_iconSet_v1.pdf">
            <a:extLst>
              <a:ext uri="{FF2B5EF4-FFF2-40B4-BE49-F238E27FC236}">
                <a16:creationId xmlns:a16="http://schemas.microsoft.com/office/drawing/2014/main" id="{EE98A636-2D58-C541-92FF-D0D30698A4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51" y="1416729"/>
            <a:ext cx="1340499" cy="1340499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0A7C7B40-6909-B644-AB9E-1C24739C56EC}"/>
              </a:ext>
            </a:extLst>
          </p:cNvPr>
          <p:cNvSpPr/>
          <p:nvPr userDrawn="1"/>
        </p:nvSpPr>
        <p:spPr>
          <a:xfrm>
            <a:off x="54428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2D6263-D069-B24F-A4E6-99267057CA29}"/>
              </a:ext>
            </a:extLst>
          </p:cNvPr>
          <p:cNvSpPr txBox="1"/>
          <p:nvPr userDrawn="1"/>
        </p:nvSpPr>
        <p:spPr>
          <a:xfrm>
            <a:off x="544286" y="2499446"/>
            <a:ext cx="1407886" cy="1233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Administer Housing Choice Vouchers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13,000</a:t>
            </a:r>
            <a:r>
              <a:rPr lang="en-US" sz="1100" dirty="0">
                <a:latin typeface="Myriad Roman"/>
                <a:cs typeface="Myriad Roman"/>
              </a:rPr>
              <a:t> Vouchers</a:t>
            </a:r>
          </a:p>
          <a:p>
            <a:pPr marL="91440" indent="-91440"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36,000</a:t>
            </a:r>
            <a:r>
              <a:rPr lang="en-US" sz="1100" dirty="0">
                <a:latin typeface="Myriad Roman"/>
                <a:cs typeface="Myriad Roman"/>
              </a:rPr>
              <a:t> Residents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9DD7C150-D0C8-344F-B945-318F838D9855}"/>
              </a:ext>
            </a:extLst>
          </p:cNvPr>
          <p:cNvSpPr/>
          <p:nvPr userDrawn="1"/>
        </p:nvSpPr>
        <p:spPr>
          <a:xfrm>
            <a:off x="721940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BC55E0-0587-6A4A-8B4D-E36F35E0862F}"/>
              </a:ext>
            </a:extLst>
          </p:cNvPr>
          <p:cNvSpPr txBox="1"/>
          <p:nvPr userDrawn="1"/>
        </p:nvSpPr>
        <p:spPr>
          <a:xfrm>
            <a:off x="7219406" y="2499446"/>
            <a:ext cx="1379205" cy="16590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Real Estate Developer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Development 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dirty="0">
                <a:latin typeface="Myriad Roman"/>
                <a:cs typeface="Myriad Roman"/>
              </a:rPr>
              <a:t>since 2008:</a:t>
            </a:r>
          </a:p>
          <a:p>
            <a:pPr marL="182880" lvl="1">
              <a:lnSpc>
                <a:spcPts val="1100"/>
              </a:lnSpc>
              <a:spcAft>
                <a:spcPts val="300"/>
              </a:spcAft>
            </a:pPr>
            <a:r>
              <a:rPr lang="en-US" sz="1100" b="1" dirty="0">
                <a:latin typeface="Myriad Roman"/>
                <a:cs typeface="Myriad Roman"/>
              </a:rPr>
              <a:t>1,073</a:t>
            </a:r>
            <a:r>
              <a:rPr lang="en-US" sz="1100" dirty="0">
                <a:latin typeface="Myriad Roman"/>
                <a:cs typeface="Myriad Roman"/>
              </a:rPr>
              <a:t> new units</a:t>
            </a:r>
            <a:br>
              <a:rPr lang="en-US" sz="1100" dirty="0">
                <a:latin typeface="Myriad Roman"/>
                <a:cs typeface="Myriad Roman"/>
              </a:rPr>
            </a:br>
            <a:r>
              <a:rPr lang="en-US" sz="1100" b="1" dirty="0">
                <a:latin typeface="Myriad Roman"/>
                <a:cs typeface="Myriad Roman"/>
              </a:rPr>
              <a:t>640</a:t>
            </a:r>
            <a:r>
              <a:rPr lang="en-US" sz="1100" dirty="0">
                <a:latin typeface="Myriad Roman"/>
                <a:cs typeface="Myriad Roman"/>
              </a:rPr>
              <a:t> units renovated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220</a:t>
            </a:r>
            <a:r>
              <a:rPr lang="en-US" sz="1100" dirty="0">
                <a:latin typeface="Myriad Roman"/>
                <a:cs typeface="Myriad Roman"/>
              </a:rPr>
              <a:t> employees based at </a:t>
            </a:r>
            <a:r>
              <a:rPr lang="en-US" sz="1100" b="1" dirty="0">
                <a:latin typeface="Myriad Roman"/>
                <a:cs typeface="Myriad Roman"/>
              </a:rPr>
              <a:t>XX</a:t>
            </a:r>
            <a:r>
              <a:rPr lang="en-US" sz="1100" dirty="0">
                <a:latin typeface="Myriad Roman"/>
                <a:cs typeface="Myriad Roman"/>
              </a:rPr>
              <a:t> Fresno Housing sites across the county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54CA764-37A8-4841-9511-82FB4F622822}"/>
              </a:ext>
            </a:extLst>
          </p:cNvPr>
          <p:cNvSpPr/>
          <p:nvPr userDrawn="1"/>
        </p:nvSpPr>
        <p:spPr>
          <a:xfrm>
            <a:off x="221306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483A2C-7776-AC4F-A77F-B02B6D3C38F1}"/>
              </a:ext>
            </a:extLst>
          </p:cNvPr>
          <p:cNvSpPr txBox="1"/>
          <p:nvPr userDrawn="1"/>
        </p:nvSpPr>
        <p:spPr>
          <a:xfrm>
            <a:off x="2213066" y="2499446"/>
            <a:ext cx="1407886" cy="2082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Homeless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Support, Advocacy, &amp; Coordination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Lead applicant Fresno/Madera COC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National acclaim for addressing homelessness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825</a:t>
            </a:r>
            <a:r>
              <a:rPr lang="en-US" sz="1100" dirty="0">
                <a:latin typeface="Myriad Roman"/>
                <a:cs typeface="Myriad Roman"/>
              </a:rPr>
              <a:t> formerly homeless individuals and families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31905A3B-3C01-BB4E-A271-F5D2494840E5}"/>
              </a:ext>
            </a:extLst>
          </p:cNvPr>
          <p:cNvSpPr/>
          <p:nvPr userDrawn="1"/>
        </p:nvSpPr>
        <p:spPr>
          <a:xfrm>
            <a:off x="388184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991EA-5336-0340-8DA3-B564DE54EF73}"/>
              </a:ext>
            </a:extLst>
          </p:cNvPr>
          <p:cNvSpPr txBox="1"/>
          <p:nvPr userDrawn="1"/>
        </p:nvSpPr>
        <p:spPr>
          <a:xfrm>
            <a:off x="3881846" y="2499446"/>
            <a:ext cx="1407886" cy="116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Facilitator of Resident Services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Health and wellness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Education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dirty="0">
                <a:latin typeface="Myriad Roman"/>
                <a:cs typeface="Myriad Roman"/>
              </a:rPr>
              <a:t>Wage Progression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62C669E7-01EE-6149-BF3D-13FEA64B4406}"/>
              </a:ext>
            </a:extLst>
          </p:cNvPr>
          <p:cNvSpPr/>
          <p:nvPr userDrawn="1"/>
        </p:nvSpPr>
        <p:spPr>
          <a:xfrm>
            <a:off x="5550626" y="1376954"/>
            <a:ext cx="304800" cy="232229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FEA41-BE11-1247-A3C8-FF0CF8EC7AC5}"/>
              </a:ext>
            </a:extLst>
          </p:cNvPr>
          <p:cNvSpPr txBox="1"/>
          <p:nvPr userDrawn="1"/>
        </p:nvSpPr>
        <p:spPr>
          <a:xfrm>
            <a:off x="5550626" y="2499446"/>
            <a:ext cx="1407886" cy="915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  <a:spcAft>
                <a:spcPts val="200"/>
              </a:spcAft>
            </a:pP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Property </a:t>
            </a:r>
            <a:b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</a:br>
            <a:r>
              <a:rPr lang="en-US" sz="1700" b="1" dirty="0">
                <a:solidFill>
                  <a:srgbClr val="EF7129"/>
                </a:solidFill>
                <a:latin typeface="Myriad Roman"/>
                <a:cs typeface="Myriad Roman"/>
              </a:rPr>
              <a:t>Manager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3,700</a:t>
            </a:r>
            <a:r>
              <a:rPr lang="en-US" sz="1100" dirty="0">
                <a:latin typeface="Myriad Roman"/>
                <a:cs typeface="Myriad Roman"/>
              </a:rPr>
              <a:t> affordable housing units, serving </a:t>
            </a:r>
          </a:p>
          <a:p>
            <a:pPr marL="91440" indent="-91440">
              <a:lnSpc>
                <a:spcPts val="1100"/>
              </a:lnSpc>
              <a:spcAft>
                <a:spcPts val="300"/>
              </a:spcAft>
              <a:buFont typeface="Arial"/>
              <a:buChar char="•"/>
            </a:pPr>
            <a:r>
              <a:rPr lang="en-US" sz="1100" b="1" dirty="0">
                <a:latin typeface="Myriad Roman"/>
                <a:cs typeface="Myriad Roman"/>
              </a:rPr>
              <a:t>9,000</a:t>
            </a:r>
            <a:r>
              <a:rPr lang="en-US" sz="1100" dirty="0">
                <a:latin typeface="Myriad Roman"/>
                <a:cs typeface="Myriad Roman"/>
              </a:rPr>
              <a:t> residents </a:t>
            </a:r>
          </a:p>
        </p:txBody>
      </p:sp>
    </p:spTree>
    <p:extLst>
      <p:ext uri="{BB962C8B-B14F-4D97-AF65-F5344CB8AC3E}">
        <p14:creationId xmlns:p14="http://schemas.microsoft.com/office/powerpoint/2010/main" val="7846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51068"/>
            <a:ext cx="6237514" cy="27527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3608136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08136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304" y="173789"/>
            <a:ext cx="4502485" cy="5047893"/>
          </a:xfrm>
          <a:solidFill>
            <a:schemeClr val="bg1"/>
          </a:solidFill>
          <a:ln>
            <a:solidFill>
              <a:srgbClr val="5D5F6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09670" y="0"/>
            <a:ext cx="4142232" cy="1241187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09669" y="1271165"/>
            <a:ext cx="4142232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735"/>
            <a:ext cx="8312484" cy="85725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778168"/>
            <a:ext cx="8312484" cy="491832"/>
          </a:xfrm>
        </p:spPr>
        <p:txBody>
          <a:bodyPr tIns="0" bIns="0">
            <a:normAutofit/>
          </a:bodyPr>
          <a:lstStyle>
            <a:lvl1pPr marL="0" indent="0">
              <a:buNone/>
              <a:defRPr sz="2400" b="0" i="1">
                <a:solidFill>
                  <a:srgbClr val="70BB5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222" y="1270000"/>
            <a:ext cx="8312484" cy="3689683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835525"/>
          </a:xfrm>
          <a:solidFill>
            <a:schemeClr val="bg1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70BB50"/>
                </a:solidFill>
                <a:latin typeface="Myriad Roman"/>
                <a:cs typeface="Myriad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00"/>
            <a:ext cx="7255164" cy="359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839367"/>
            <a:ext cx="9143998" cy="317501"/>
          </a:xfrm>
          <a:prstGeom prst="rect">
            <a:avLst/>
          </a:prstGeom>
          <a:solidFill>
            <a:srgbClr val="70BB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H_SmallLogo_Rev.pdf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7" t="21586" r="4403" b="18649"/>
          <a:stretch/>
        </p:blipFill>
        <p:spPr>
          <a:xfrm>
            <a:off x="7054849" y="4839367"/>
            <a:ext cx="2089149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70BB50"/>
          </a:solidFill>
          <a:latin typeface="Myriad Roman"/>
          <a:ea typeface="+mj-ea"/>
          <a:cs typeface="Myriad Roman"/>
        </a:defRPr>
      </a:lvl1pPr>
    </p:titleStyle>
    <p:bodyStyle>
      <a:lvl1pPr marL="228600" indent="-228600" algn="l" defTabSz="457200" rtl="0" eaLnBrk="1" latinLnBrk="0" hangingPunct="1">
        <a:lnSpc>
          <a:spcPct val="110000"/>
        </a:lnSpc>
        <a:spcBef>
          <a:spcPts val="900"/>
        </a:spcBef>
        <a:buClr>
          <a:srgbClr val="70BB50"/>
        </a:buClr>
        <a:buFont typeface="Arial"/>
        <a:buChar char="•"/>
        <a:defRPr sz="2400" b="0" i="0" kern="1200">
          <a:solidFill>
            <a:srgbClr val="5D5F65"/>
          </a:solidFill>
          <a:latin typeface="Palatino"/>
          <a:ea typeface="+mn-ea"/>
          <a:cs typeface="Palatino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900"/>
        </a:spcBef>
        <a:buClr>
          <a:srgbClr val="5D5F65"/>
        </a:buClr>
        <a:buFont typeface="Arial"/>
        <a:buChar char="–"/>
        <a:defRPr sz="2000" b="0" i="0" kern="1200">
          <a:solidFill>
            <a:srgbClr val="5D5F65"/>
          </a:solidFill>
          <a:latin typeface="Myriad Roman"/>
          <a:ea typeface="+mn-ea"/>
          <a:cs typeface="Myriad Roman"/>
        </a:defRPr>
      </a:lvl2pPr>
      <a:lvl3pPr marL="914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800" b="0" i="1" kern="1200">
          <a:solidFill>
            <a:srgbClr val="5D5F65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–"/>
        <a:defRPr sz="1600" b="0" i="1" kern="1200">
          <a:solidFill>
            <a:srgbClr val="5D5F65"/>
          </a:solidFill>
          <a:latin typeface="Myriad Roman"/>
          <a:ea typeface="+mn-ea"/>
          <a:cs typeface="Myriad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»"/>
        <a:defRPr sz="1400" b="0" i="0" kern="1200">
          <a:solidFill>
            <a:srgbClr val="5D5F65"/>
          </a:solidFill>
          <a:latin typeface="Myriad Roman"/>
          <a:ea typeface="+mn-ea"/>
          <a:cs typeface="Myriad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00"/>
            <a:ext cx="7255164" cy="359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839367"/>
            <a:ext cx="9143998" cy="317501"/>
          </a:xfrm>
          <a:prstGeom prst="rect">
            <a:avLst/>
          </a:prstGeom>
          <a:solidFill>
            <a:srgbClr val="EF71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77348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H_SmallLogo_Rev.pdf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7" t="21586" r="4403" b="18649"/>
          <a:stretch/>
        </p:blipFill>
        <p:spPr>
          <a:xfrm>
            <a:off x="7054849" y="4839367"/>
            <a:ext cx="2089149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EF7129"/>
          </a:solidFill>
          <a:latin typeface="Myriad Roman"/>
          <a:ea typeface="+mj-ea"/>
          <a:cs typeface="Myriad Roman"/>
        </a:defRPr>
      </a:lvl1pPr>
    </p:titleStyle>
    <p:bodyStyle>
      <a:lvl1pPr marL="228600" indent="-228600" algn="l" defTabSz="457200" rtl="0" eaLnBrk="1" latinLnBrk="0" hangingPunct="1">
        <a:lnSpc>
          <a:spcPct val="110000"/>
        </a:lnSpc>
        <a:spcBef>
          <a:spcPts val="900"/>
        </a:spcBef>
        <a:buClr>
          <a:srgbClr val="EF7129"/>
        </a:buClr>
        <a:buFont typeface="Arial"/>
        <a:buChar char="•"/>
        <a:defRPr sz="2400" b="0" i="0" kern="1200">
          <a:solidFill>
            <a:srgbClr val="5D5F65"/>
          </a:solidFill>
          <a:latin typeface="Palatino"/>
          <a:ea typeface="+mn-ea"/>
          <a:cs typeface="Palatino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900"/>
        </a:spcBef>
        <a:buClr>
          <a:srgbClr val="5D5F65"/>
        </a:buClr>
        <a:buFont typeface="Arial"/>
        <a:buChar char="–"/>
        <a:defRPr sz="2000" b="0" i="0" kern="1200">
          <a:solidFill>
            <a:srgbClr val="5D5F65"/>
          </a:solidFill>
          <a:latin typeface="Myriad Roman"/>
          <a:ea typeface="+mn-ea"/>
          <a:cs typeface="Myriad Roman"/>
        </a:defRPr>
      </a:lvl2pPr>
      <a:lvl3pPr marL="914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800" b="0" i="1" kern="1200">
          <a:solidFill>
            <a:srgbClr val="5D5F65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–"/>
        <a:defRPr sz="1600" b="0" i="1" kern="1200">
          <a:solidFill>
            <a:srgbClr val="5D5F65"/>
          </a:solidFill>
          <a:latin typeface="Myriad Roman"/>
          <a:ea typeface="+mn-ea"/>
          <a:cs typeface="Myriad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»"/>
        <a:defRPr sz="1400" b="0" i="0" kern="1200">
          <a:solidFill>
            <a:srgbClr val="5D5F65"/>
          </a:solidFill>
          <a:latin typeface="Myriad Roman"/>
          <a:ea typeface="+mn-ea"/>
          <a:cs typeface="Myriad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FY 2021 System Performance </a:t>
            </a:r>
            <a:r>
              <a:rPr lang="en-US" sz="3000" dirty="0" smtClean="0"/>
              <a:t>Measures Part I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" y="2267365"/>
            <a:ext cx="219075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1097" y="2984750"/>
            <a:ext cx="375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5F65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Presented by: Nicole Henson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D5F65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0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System Performance Measures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243748"/>
            <a:ext cx="8373650" cy="36003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b="1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The SPMs are designed to measure a community’s performance as a coordinated entry system. </a:t>
            </a:r>
          </a:p>
          <a:p>
            <a:pPr algn="just"/>
            <a:r>
              <a:rPr lang="en-US" sz="2000" b="1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There are 7 System Performance Measures</a:t>
            </a:r>
          </a:p>
          <a:p>
            <a:pPr lvl="1" algn="just"/>
            <a:r>
              <a:rPr lang="en-US" sz="1400" b="1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1: </a:t>
            </a:r>
            <a:r>
              <a:rPr lang="en-US" sz="1400" b="1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Length of Time Homeless</a:t>
            </a:r>
          </a:p>
          <a:p>
            <a:pPr lvl="1" algn="just"/>
            <a:r>
              <a:rPr lang="en-US" sz="1400" b="1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2: </a:t>
            </a:r>
            <a:r>
              <a:rPr lang="en-US" sz="1400" b="1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Returns to Homelessness</a:t>
            </a:r>
          </a:p>
          <a:p>
            <a:pPr lvl="1" algn="just"/>
            <a:r>
              <a:rPr lang="en-US" sz="1400" b="1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3: 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Number of Homeless Persons</a:t>
            </a:r>
          </a:p>
          <a:p>
            <a:pPr lvl="1" algn="just"/>
            <a:r>
              <a:rPr lang="en-US" sz="1400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4: 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Job and Income Growth</a:t>
            </a:r>
          </a:p>
          <a:p>
            <a:pPr lvl="1" algn="just"/>
            <a:r>
              <a:rPr lang="en-US" sz="1400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5: 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First Time Homeless</a:t>
            </a:r>
          </a:p>
          <a:p>
            <a:pPr lvl="1" algn="just"/>
            <a:r>
              <a:rPr lang="en-US" sz="1400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6: 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Stabilizing people in homeless Cat 3 (We </a:t>
            </a:r>
            <a:r>
              <a:rPr lang="en-US" sz="1400" i="1" dirty="0" err="1" smtClean="0">
                <a:solidFill>
                  <a:srgbClr val="581C63"/>
                </a:solidFill>
                <a:latin typeface="Myriad Pro Black" panose="020B0903030403020204" pitchFamily="34" charset="0"/>
              </a:rPr>
              <a:t>arent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 measured on this)</a:t>
            </a:r>
          </a:p>
          <a:p>
            <a:pPr lvl="1" algn="just"/>
            <a:r>
              <a:rPr lang="en-US" sz="1400" i="1" dirty="0" smtClean="0">
                <a:solidFill>
                  <a:srgbClr val="EF7129"/>
                </a:solidFill>
                <a:latin typeface="Myriad Pro Black" panose="020B0903030403020204" pitchFamily="34" charset="0"/>
              </a:rPr>
              <a:t>Measure 7: </a:t>
            </a:r>
            <a:r>
              <a:rPr lang="en-US" sz="1400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Successful placement and retention of Housing</a:t>
            </a:r>
          </a:p>
          <a:p>
            <a:pPr lvl="1" algn="just"/>
            <a:r>
              <a:rPr lang="en-US" sz="1900" b="1" i="1" dirty="0" smtClean="0">
                <a:solidFill>
                  <a:srgbClr val="581C63"/>
                </a:solidFill>
                <a:latin typeface="Myriad Pro Black" panose="020B0903030403020204" pitchFamily="34" charset="0"/>
              </a:rPr>
              <a:t>* Data Quality </a:t>
            </a:r>
            <a:r>
              <a:rPr lang="en-US" sz="1900" b="1" i="1" dirty="0" smtClean="0">
                <a:solidFill>
                  <a:srgbClr val="581C63"/>
                </a:solidFill>
                <a:latin typeface="Myriad Pro Black" panose="020B0903030403020204" pitchFamily="34" charset="0"/>
                <a:sym typeface="Wingdings" panose="05000000000000000000" pitchFamily="2" charset="2"/>
              </a:rPr>
              <a:t> </a:t>
            </a:r>
            <a:endParaRPr lang="en-US" sz="1900" b="1" i="1" dirty="0" smtClean="0">
              <a:solidFill>
                <a:srgbClr val="581C63"/>
              </a:solidFill>
              <a:latin typeface="Myriad Pro Black" panose="020B0903030403020204" pitchFamily="34" charset="0"/>
            </a:endParaRPr>
          </a:p>
          <a:p>
            <a:pPr marL="457200" lvl="1" indent="0">
              <a:buNone/>
            </a:pPr>
            <a:endParaRPr lang="en-US" sz="1600" b="1" dirty="0"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73" y="1731272"/>
            <a:ext cx="2567627" cy="2052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1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1: LOT Homeless 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8538" y="1227591"/>
            <a:ext cx="8779566" cy="356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rgbClr val="EF7129"/>
              </a:buClr>
              <a:buFont typeface="Arial"/>
              <a:buChar char="•"/>
              <a:defRPr sz="2400" b="0" i="0" kern="1200">
                <a:solidFill>
                  <a:srgbClr val="5D5F65"/>
                </a:solidFill>
                <a:latin typeface="Palatino"/>
                <a:ea typeface="+mn-ea"/>
                <a:cs typeface="Palatino"/>
              </a:defRPr>
            </a:lvl1pPr>
            <a:lvl2pPr marL="6858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5D5F65"/>
              </a:buClr>
              <a:buFont typeface="Arial"/>
              <a:buChar char="–"/>
              <a:defRPr sz="2000" b="0" i="0" kern="1200">
                <a:solidFill>
                  <a:srgbClr val="5D5F65"/>
                </a:solidFill>
                <a:latin typeface="Myriad Roman"/>
                <a:ea typeface="+mn-ea"/>
                <a:cs typeface="Myriad Roman"/>
              </a:defRPr>
            </a:lvl2pPr>
            <a:lvl3pPr marL="9144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•"/>
              <a:defRPr sz="1800" b="0" i="1" kern="1200">
                <a:solidFill>
                  <a:srgbClr val="5D5F65"/>
                </a:solidFill>
                <a:latin typeface="Palatino"/>
                <a:ea typeface="+mn-ea"/>
                <a:cs typeface="Palatino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–"/>
              <a:defRPr sz="1600" b="0" i="1" kern="1200">
                <a:solidFill>
                  <a:srgbClr val="5D5F65"/>
                </a:solidFill>
                <a:latin typeface="Myriad Roman"/>
                <a:ea typeface="+mn-ea"/>
                <a:cs typeface="Myriad Roman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900"/>
              </a:spcBef>
              <a:buFont typeface="Arial"/>
              <a:buChar char="»"/>
              <a:defRPr sz="1400" b="0" i="0" kern="1200">
                <a:solidFill>
                  <a:srgbClr val="5D5F65"/>
                </a:solidFill>
                <a:latin typeface="Myriad Roman"/>
                <a:ea typeface="+mn-ea"/>
                <a:cs typeface="Myriad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F712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773489"/>
              </a:solidFill>
              <a:effectLst/>
              <a:uLnTx/>
              <a:uFillTx/>
              <a:latin typeface="Myriad Pro Light" panose="020B0403030403020204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4" y="1390888"/>
            <a:ext cx="8113607" cy="1430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25" y="2975112"/>
            <a:ext cx="8113607" cy="1660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7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2: Returns to Homelessness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70040"/>
            <a:ext cx="8272467" cy="2750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9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resno Housing --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 PowerPoint - MULTI Color Options.potx" id="{5AE52099-0ADF-4B32-909E-EA2418686212}" vid="{0496F0BD-784B-4CC6-9CB8-245434B14DEC}"/>
    </a:ext>
  </a:extLst>
</a:theme>
</file>

<file path=ppt/theme/theme2.xml><?xml version="1.0" encoding="utf-8"?>
<a:theme xmlns:a="http://schemas.openxmlformats.org/drawingml/2006/main" name="Fresno Housing --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 PowerPoint - MULTI Color Options.potx" id="{5AE52099-0ADF-4B32-909E-EA2418686212}" vid="{4EE320F7-8FC8-464A-BCBB-54FC3C41C7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 PowerPoint - ORANGE</Template>
  <TotalTime>46</TotalTime>
  <Words>109</Words>
  <Application>Microsoft Office PowerPoint</Application>
  <PresentationFormat>On-screen Show (16:9)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Georgia</vt:lpstr>
      <vt:lpstr>Myriad Pro</vt:lpstr>
      <vt:lpstr>Myriad Pro Black</vt:lpstr>
      <vt:lpstr>Myriad Pro Light</vt:lpstr>
      <vt:lpstr>Myriad Roman</vt:lpstr>
      <vt:lpstr>Palatino</vt:lpstr>
      <vt:lpstr>Wingdings</vt:lpstr>
      <vt:lpstr>1_Fresno Housing -- Green</vt:lpstr>
      <vt:lpstr>Fresno Housing -- Orange</vt:lpstr>
      <vt:lpstr>FY 2021 System Performance Measures Part I</vt:lpstr>
      <vt:lpstr>System Performance Measures </vt:lpstr>
      <vt:lpstr>Measure 1: LOT Homeless </vt:lpstr>
      <vt:lpstr>Measure 2: Returns to Homelessness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2021 System Performance Measures</dc:title>
  <dc:creator>Nicole Henson</dc:creator>
  <cp:lastModifiedBy>Nicole Henson</cp:lastModifiedBy>
  <cp:revision>7</cp:revision>
  <cp:lastPrinted>2019-10-23T22:33:29Z</cp:lastPrinted>
  <dcterms:created xsi:type="dcterms:W3CDTF">2022-09-07T00:41:57Z</dcterms:created>
  <dcterms:modified xsi:type="dcterms:W3CDTF">2022-10-10T21:04:31Z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7672FEE3-28E6-4DCE-A989-07693C5E255B</vt:lpwstr>
  </property>
  <property fmtid="{D5CDD505-2E9C-101B-9397-08002B2CF9AE}" pid="3" name="ArticulatePath">
    <vt:lpwstr>FY 2021 System Performance Measures 9.7.22</vt:lpwstr>
  </property>
</Properties>
</file>