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tags/tag4.xml" ContentType="application/vnd.openxmlformats-officedocument.presentationml.tag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306" r:id="rId2"/>
    <p:sldId id="307" r:id="rId3"/>
    <p:sldId id="308" r:id="rId4"/>
    <p:sldId id="309" r:id="rId5"/>
    <p:sldId id="310" r:id="rId6"/>
  </p:sldIdLst>
  <p:sldSz cx="9144000" cy="5143500" type="screen16x9"/>
  <p:notesSz cx="6858000" cy="9296400"/>
  <p:custDataLst>
    <p:tags r:id="rId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5F65"/>
    <a:srgbClr val="773489"/>
    <a:srgbClr val="50A13A"/>
    <a:srgbClr val="DC661E"/>
    <a:srgbClr val="EF7129"/>
    <a:srgbClr val="C35414"/>
    <a:srgbClr val="E7F1DF"/>
    <a:srgbClr val="70BB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napToObjects="1">
      <p:cViewPr varScale="1">
        <p:scale>
          <a:sx n="151" d="100"/>
          <a:sy n="151" d="100"/>
        </p:scale>
        <p:origin x="510" y="13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notesViewPr>
    <p:cSldViewPr snapToGrid="0" snapToObjects="1">
      <p:cViewPr varScale="1">
        <p:scale>
          <a:sx n="107" d="100"/>
          <a:sy n="107" d="100"/>
        </p:scale>
        <p:origin x="-4152" y="-112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latin typeface="Myriad Pro Black" panose="020B0903030403020204" pitchFamily="34" charset="0"/>
              </a:rPr>
              <a:t>Coordinated Entry System Inflow/Outflow  2021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Inflow</c:v>
                </c:pt>
              </c:strCache>
            </c:strRef>
          </c:tx>
          <c:spPr>
            <a:solidFill>
              <a:srgbClr val="8D269E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232</c:v>
                </c:pt>
                <c:pt idx="1">
                  <c:v>365</c:v>
                </c:pt>
                <c:pt idx="2">
                  <c:v>421</c:v>
                </c:pt>
                <c:pt idx="3">
                  <c:v>288</c:v>
                </c:pt>
                <c:pt idx="4">
                  <c:v>262</c:v>
                </c:pt>
                <c:pt idx="5">
                  <c:v>312</c:v>
                </c:pt>
                <c:pt idx="6">
                  <c:v>333</c:v>
                </c:pt>
                <c:pt idx="7">
                  <c:v>360</c:v>
                </c:pt>
                <c:pt idx="8">
                  <c:v>298</c:v>
                </c:pt>
                <c:pt idx="9">
                  <c:v>266</c:v>
                </c:pt>
                <c:pt idx="10">
                  <c:v>316</c:v>
                </c:pt>
                <c:pt idx="11">
                  <c:v>332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E2-468A-8881-6ED34917E78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Outflow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113</c:v>
                </c:pt>
                <c:pt idx="1">
                  <c:v>117</c:v>
                </c:pt>
                <c:pt idx="2">
                  <c:v>155</c:v>
                </c:pt>
                <c:pt idx="3">
                  <c:v>92</c:v>
                </c:pt>
                <c:pt idx="4">
                  <c:v>100</c:v>
                </c:pt>
                <c:pt idx="5">
                  <c:v>114</c:v>
                </c:pt>
                <c:pt idx="6">
                  <c:v>85</c:v>
                </c:pt>
                <c:pt idx="7">
                  <c:v>70</c:v>
                </c:pt>
                <c:pt idx="8">
                  <c:v>93</c:v>
                </c:pt>
                <c:pt idx="9">
                  <c:v>66</c:v>
                </c:pt>
                <c:pt idx="10">
                  <c:v>94</c:v>
                </c:pt>
                <c:pt idx="11">
                  <c:v>128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5E2-468A-8881-6ED34917E7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58476016"/>
        <c:axId val="1458478608"/>
      </c:barChart>
      <c:catAx>
        <c:axId val="1458476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yriad Pro Black" panose="020B0903030403020204" pitchFamily="34" charset="0"/>
                <a:ea typeface="+mn-ea"/>
                <a:cs typeface="+mn-cs"/>
              </a:defRPr>
            </a:pPr>
            <a:endParaRPr lang="en-US"/>
          </a:p>
        </c:txPr>
        <c:crossAx val="1458478608"/>
        <c:crosses val="autoZero"/>
        <c:auto val="1"/>
        <c:lblAlgn val="ctr"/>
        <c:lblOffset val="100"/>
        <c:noMultiLvlLbl val="0"/>
      </c:catAx>
      <c:valAx>
        <c:axId val="1458478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yriad Pro Black" panose="020B0903030403020204" pitchFamily="34" charset="0"/>
                <a:ea typeface="+mn-ea"/>
                <a:cs typeface="+mn-cs"/>
              </a:defRPr>
            </a:pPr>
            <a:endParaRPr lang="en-US"/>
          </a:p>
        </c:txPr>
        <c:crossAx val="1458476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yriad Pro Black" panose="020B0903030403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latin typeface="Myriad Pro Black" panose="020B0903030403020204" pitchFamily="34" charset="0"/>
              </a:rPr>
              <a:t>Total VI-SPDATS Admininistered</a:t>
            </a:r>
            <a:r>
              <a:rPr lang="en-US" baseline="0">
                <a:latin typeface="Myriad Pro Black" panose="020B0903030403020204" pitchFamily="34" charset="0"/>
              </a:rPr>
              <a:t>  </a:t>
            </a:r>
            <a:endParaRPr lang="en-US">
              <a:latin typeface="Myriad Pro Black" panose="020B0903030403020204" pitchFamily="34" charset="0"/>
            </a:endParaRPr>
          </a:p>
        </c:rich>
      </c:tx>
      <c:layout>
        <c:manualLayout>
          <c:xMode val="edge"/>
          <c:yMode val="edge"/>
          <c:x val="0.21232633420822394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2312773403324588E-2"/>
          <c:y val="0.15027592931147224"/>
          <c:w val="0.88435389326334213"/>
          <c:h val="0.5463258695417423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Single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76</c:v>
                </c:pt>
                <c:pt idx="1">
                  <c:v>103</c:v>
                </c:pt>
                <c:pt idx="2">
                  <c:v>89</c:v>
                </c:pt>
                <c:pt idx="3">
                  <c:v>87</c:v>
                </c:pt>
                <c:pt idx="4">
                  <c:v>32</c:v>
                </c:pt>
                <c:pt idx="5">
                  <c:v>52</c:v>
                </c:pt>
                <c:pt idx="6">
                  <c:v>57</c:v>
                </c:pt>
                <c:pt idx="7">
                  <c:v>57</c:v>
                </c:pt>
                <c:pt idx="8">
                  <c:v>39</c:v>
                </c:pt>
                <c:pt idx="9">
                  <c:v>50</c:v>
                </c:pt>
                <c:pt idx="10">
                  <c:v>74</c:v>
                </c:pt>
                <c:pt idx="11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62-4917-912C-80BCC429010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Family</c:v>
                </c:pt>
              </c:strCache>
            </c:strRef>
          </c:tx>
          <c:spPr>
            <a:solidFill>
              <a:srgbClr val="8D269E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16</c:v>
                </c:pt>
                <c:pt idx="1">
                  <c:v>19</c:v>
                </c:pt>
                <c:pt idx="2">
                  <c:v>12</c:v>
                </c:pt>
                <c:pt idx="3">
                  <c:v>1</c:v>
                </c:pt>
                <c:pt idx="4">
                  <c:v>11</c:v>
                </c:pt>
                <c:pt idx="5">
                  <c:v>4</c:v>
                </c:pt>
                <c:pt idx="6">
                  <c:v>3</c:v>
                </c:pt>
                <c:pt idx="7">
                  <c:v>14</c:v>
                </c:pt>
                <c:pt idx="8">
                  <c:v>15</c:v>
                </c:pt>
                <c:pt idx="9">
                  <c:v>9</c:v>
                </c:pt>
                <c:pt idx="10">
                  <c:v>9</c:v>
                </c:pt>
                <c:pt idx="1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62-4917-912C-80BCC429010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Youth</c:v>
                </c:pt>
              </c:strCache>
            </c:strRef>
          </c:tx>
          <c:spPr>
            <a:solidFill>
              <a:srgbClr val="F79646"/>
            </a:solidFill>
            <a:ln>
              <a:noFill/>
            </a:ln>
            <a:effectLst/>
          </c:spPr>
          <c:invertIfNegative val="0"/>
          <c:cat>
            <c:strRef>
              <c:f>Sheet1!$A$2:$A$13</c:f>
              <c:strCache>
                <c:ptCount val="12"/>
                <c:pt idx="0">
                  <c:v>January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  <c:pt idx="6">
                  <c:v>July</c:v>
                </c:pt>
                <c:pt idx="7">
                  <c:v>August</c:v>
                </c:pt>
                <c:pt idx="8">
                  <c:v>September</c:v>
                </c:pt>
                <c:pt idx="9">
                  <c:v>October</c:v>
                </c:pt>
                <c:pt idx="10">
                  <c:v>November</c:v>
                </c:pt>
                <c:pt idx="11">
                  <c:v>December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0</c:v>
                </c:pt>
                <c:pt idx="1">
                  <c:v>4</c:v>
                </c:pt>
                <c:pt idx="2">
                  <c:v>3</c:v>
                </c:pt>
                <c:pt idx="3">
                  <c:v>1</c:v>
                </c:pt>
                <c:pt idx="4">
                  <c:v>1</c:v>
                </c:pt>
                <c:pt idx="5">
                  <c:v>3</c:v>
                </c:pt>
                <c:pt idx="6">
                  <c:v>0</c:v>
                </c:pt>
                <c:pt idx="7">
                  <c:v>0</c:v>
                </c:pt>
                <c:pt idx="8">
                  <c:v>6</c:v>
                </c:pt>
                <c:pt idx="9">
                  <c:v>0</c:v>
                </c:pt>
                <c:pt idx="10">
                  <c:v>3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62-4917-912C-80BCC42901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52481120"/>
        <c:axId val="2052480704"/>
      </c:barChart>
      <c:catAx>
        <c:axId val="2052481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yriad Pro Black" panose="020B0903030403020204" pitchFamily="34" charset="0"/>
                <a:ea typeface="+mn-ea"/>
                <a:cs typeface="+mn-cs"/>
              </a:defRPr>
            </a:pPr>
            <a:endParaRPr lang="en-US"/>
          </a:p>
        </c:txPr>
        <c:crossAx val="2052480704"/>
        <c:crosses val="autoZero"/>
        <c:auto val="1"/>
        <c:lblAlgn val="ctr"/>
        <c:lblOffset val="100"/>
        <c:noMultiLvlLbl val="0"/>
      </c:catAx>
      <c:valAx>
        <c:axId val="2052480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yriad Pro Black" panose="020B0903030403020204" pitchFamily="34" charset="0"/>
                <a:ea typeface="+mn-ea"/>
                <a:cs typeface="+mn-cs"/>
              </a:defRPr>
            </a:pPr>
            <a:endParaRPr lang="en-US"/>
          </a:p>
        </c:txPr>
        <c:crossAx val="2052481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yriad Pro Black" panose="020B0903030403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B35056-34D6-D245-92E2-4845871A3459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FA175B-0E94-D144-9F11-411EA1F39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328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ACED31-FBE8-9140-A4E7-3481FBB8400A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59ACAD-8253-2F4F-8970-5AEEE2BC3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810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59ACAD-8253-2F4F-8970-5AEEE2BC330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833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292417"/>
            <a:ext cx="7772400" cy="1330951"/>
          </a:xfrm>
        </p:spPr>
        <p:txBody>
          <a:bodyPr tIns="0" bIns="0" anchor="b" anchorCtr="0"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2635456"/>
            <a:ext cx="7772400" cy="812788"/>
          </a:xfrm>
        </p:spPr>
        <p:txBody>
          <a:bodyPr tIns="0" bIns="0">
            <a:normAutofit/>
          </a:bodyPr>
          <a:lstStyle>
            <a:lvl1pPr marL="0" indent="0" algn="ctr">
              <a:lnSpc>
                <a:spcPct val="95000"/>
              </a:lnSpc>
              <a:buNone/>
              <a:defRPr sz="2800" b="0" i="1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subtitle style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5468" y="1"/>
            <a:ext cx="1708845" cy="127634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941299" y="12756"/>
            <a:ext cx="1290011" cy="126450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4898" y="3979717"/>
            <a:ext cx="2342543" cy="1243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9164" y="3979717"/>
            <a:ext cx="1282527" cy="12004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35608" y="3979717"/>
            <a:ext cx="1008244" cy="124568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77365" y="-25573"/>
            <a:ext cx="1670775" cy="131067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31962" y="0"/>
            <a:ext cx="1212038" cy="12763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43364" y="3979717"/>
            <a:ext cx="1830950" cy="12436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0" y="1"/>
            <a:ext cx="1365469" cy="1276350"/>
          </a:xfrm>
          <a:prstGeom prst="rect">
            <a:avLst/>
          </a:prstGeom>
        </p:spPr>
      </p:pic>
      <p:sp>
        <p:nvSpPr>
          <p:cNvPr id="23" name="TextBox 22"/>
          <p:cNvSpPr txBox="1"/>
          <p:nvPr userDrawn="1"/>
        </p:nvSpPr>
        <p:spPr>
          <a:xfrm>
            <a:off x="2265018" y="-17795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 descr="Paseo55_set2_039_adj.jpg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18554" y="-25573"/>
            <a:ext cx="2103014" cy="1310678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>
          <a:xfrm>
            <a:off x="0" y="1276350"/>
            <a:ext cx="9144000" cy="82296"/>
          </a:xfrm>
          <a:prstGeom prst="rect">
            <a:avLst/>
          </a:prstGeom>
          <a:solidFill>
            <a:srgbClr val="EF71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0" y="3909771"/>
            <a:ext cx="9144000" cy="82296"/>
          </a:xfrm>
          <a:prstGeom prst="rect">
            <a:avLst/>
          </a:prstGeom>
          <a:solidFill>
            <a:srgbClr val="EF71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004916" y="3726847"/>
            <a:ext cx="3030692" cy="1504560"/>
            <a:chOff x="3004916" y="3726847"/>
            <a:chExt cx="3030692" cy="1504560"/>
          </a:xfrm>
        </p:grpSpPr>
        <p:sp>
          <p:nvSpPr>
            <p:cNvPr id="7" name="Rectangle 6"/>
            <p:cNvSpPr/>
            <p:nvPr userDrawn="1"/>
          </p:nvSpPr>
          <p:spPr>
            <a:xfrm>
              <a:off x="3004916" y="3726847"/>
              <a:ext cx="3030692" cy="1504560"/>
            </a:xfrm>
            <a:prstGeom prst="rect">
              <a:avLst/>
            </a:prstGeom>
            <a:solidFill>
              <a:srgbClr val="EF7129"/>
            </a:soli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FH_logoCentered_Rev.ai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74313" y="3847956"/>
              <a:ext cx="2891898" cy="9639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33658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with Caption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84632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487715"/>
            <a:ext cx="1932214" cy="1805214"/>
          </a:xfrm>
          <a:solidFill>
            <a:srgbClr val="EF7129">
              <a:alpha val="80000"/>
            </a:srgbClr>
          </a:solidFill>
          <a:ln>
            <a:noFill/>
          </a:ln>
        </p:spPr>
        <p:txBody>
          <a:bodyPr wrap="square" lIns="274320" tIns="118872" rIns="274320" bIns="118872" anchor="ctr" anchorCtr="0">
            <a:normAutofit/>
          </a:bodyPr>
          <a:lstStyle>
            <a:lvl1pPr algn="r"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88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 with Caption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84632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11786" y="1487715"/>
            <a:ext cx="1932214" cy="1805214"/>
          </a:xfrm>
          <a:solidFill>
            <a:srgbClr val="EF7129">
              <a:alpha val="80000"/>
            </a:srgbClr>
          </a:solidFill>
          <a:ln>
            <a:noFill/>
          </a:ln>
        </p:spPr>
        <p:txBody>
          <a:bodyPr wrap="square" lIns="274320" tIns="118872" rIns="274320" bIns="118872" anchor="ctr" anchorCtr="0">
            <a:normAutofit/>
          </a:bodyPr>
          <a:lstStyle>
            <a:lvl1pPr algn="l"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838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3998" cy="4846320"/>
          </a:xfrm>
          <a:prstGeom prst="rect">
            <a:avLst/>
          </a:prstGeom>
          <a:solidFill>
            <a:srgbClr val="C35414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789" y="561475"/>
            <a:ext cx="8315157" cy="3088104"/>
          </a:xfrm>
          <a:ln>
            <a:noFill/>
          </a:ln>
        </p:spPr>
        <p:txBody>
          <a:bodyPr wrap="square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3690727" y="-1122951"/>
            <a:ext cx="1537369" cy="8925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b="0" i="1" dirty="0">
                <a:solidFill>
                  <a:srgbClr val="EF7129"/>
                </a:solidFill>
                <a:latin typeface="Georgia"/>
                <a:cs typeface="Georgia"/>
              </a:rPr>
              <a:t>“”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5614168" y="3649578"/>
            <a:ext cx="3356047" cy="1191363"/>
          </a:xfrm>
        </p:spPr>
        <p:txBody>
          <a:bodyPr anchor="t" anchorCtr="0"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2400" b="1" i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9469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- on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-53472"/>
            <a:ext cx="9143998" cy="48944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789" y="561475"/>
            <a:ext cx="8315157" cy="3088104"/>
          </a:xfrm>
          <a:ln>
            <a:noFill/>
          </a:ln>
        </p:spPr>
        <p:txBody>
          <a:bodyPr wrap="square"/>
          <a:lstStyle>
            <a:lvl1pPr>
              <a:defRPr>
                <a:solidFill>
                  <a:srgbClr val="EF712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3690727" y="-1122951"/>
            <a:ext cx="1537369" cy="8925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700" b="0" i="1" dirty="0">
                <a:solidFill>
                  <a:srgbClr val="DC661E"/>
                </a:solidFill>
                <a:latin typeface="Georgia"/>
                <a:cs typeface="Georgia"/>
              </a:rPr>
              <a:t>“”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5614168" y="3649578"/>
            <a:ext cx="3356047" cy="1191363"/>
          </a:xfrm>
        </p:spPr>
        <p:txBody>
          <a:bodyPr anchor="t" anchorCtr="0"/>
          <a:lstStyle>
            <a:lvl1pPr marL="0" indent="0" algn="r">
              <a:lnSpc>
                <a:spcPct val="90000"/>
              </a:lnSpc>
              <a:spcBef>
                <a:spcPts val="0"/>
              </a:spcBef>
              <a:buNone/>
              <a:defRPr sz="2400" b="1" i="1">
                <a:solidFill>
                  <a:srgbClr val="EF712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816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 No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8229600" cy="1227591"/>
          </a:xfrm>
          <a:prstGeom prst="rect">
            <a:avLst/>
          </a:prstGeom>
        </p:spPr>
        <p:txBody>
          <a:bodyPr vert="horz" wrap="none" lIns="91440" tIns="45720" rIns="91440" bIns="45720" rtlCol="0" anchor="b" anchorCtr="0">
            <a:norm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243748"/>
            <a:ext cx="7239770" cy="360039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12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6237514" cy="1227591"/>
          </a:xfrm>
          <a:prstGeom prst="rect">
            <a:avLst/>
          </a:prstGeom>
        </p:spPr>
        <p:txBody>
          <a:bodyPr vert="horz" wrap="none" lIns="91440" tIns="45720" rIns="91440" bIns="45720" rtlCol="0" anchor="b" anchorCtr="0">
            <a:norm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243748"/>
            <a:ext cx="6237514" cy="35695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766560" y="0"/>
            <a:ext cx="2377440" cy="4844144"/>
          </a:xfrm>
          <a:solidFill>
            <a:srgbClr val="D9D9D9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6694714" y="0"/>
            <a:ext cx="71846" cy="4844144"/>
          </a:xfrm>
          <a:prstGeom prst="rect">
            <a:avLst/>
          </a:prstGeom>
          <a:solidFill>
            <a:srgbClr val="77348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039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-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6237514" cy="1227591"/>
          </a:xfrm>
          <a:prstGeom prst="rect">
            <a:avLst/>
          </a:prstGeom>
        </p:spPr>
        <p:txBody>
          <a:bodyPr vert="horz" wrap="none" lIns="91440" tIns="45720" rIns="91440" bIns="45720" rtlCol="0" anchor="b" anchorCtr="0">
            <a:norm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2051068"/>
            <a:ext cx="6237514" cy="27527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766560" y="0"/>
            <a:ext cx="2377440" cy="4844144"/>
          </a:xfrm>
          <a:solidFill>
            <a:srgbClr val="D9D9D9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2"/>
          </p:nvPr>
        </p:nvSpPr>
        <p:spPr>
          <a:xfrm>
            <a:off x="457201" y="1271165"/>
            <a:ext cx="6208423" cy="800940"/>
          </a:xfrm>
        </p:spPr>
        <p:txBody>
          <a:bodyPr>
            <a:normAutofit/>
          </a:bodyPr>
          <a:lstStyle>
            <a:lvl1pPr marL="0" indent="0">
              <a:buNone/>
              <a:defRPr sz="2400" b="0" i="1">
                <a:solidFill>
                  <a:srgbClr val="EF7129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6694714" y="0"/>
            <a:ext cx="71846" cy="4844144"/>
          </a:xfrm>
          <a:prstGeom prst="rect">
            <a:avLst/>
          </a:prstGeom>
          <a:solidFill>
            <a:srgbClr val="77348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25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-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199" y="1241187"/>
            <a:ext cx="3045327" cy="3572113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1"/>
          </p:nvPr>
        </p:nvSpPr>
        <p:spPr>
          <a:xfrm>
            <a:off x="3608136" y="1241187"/>
            <a:ext cx="3045327" cy="3572113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766560" y="0"/>
            <a:ext cx="2377440" cy="4844144"/>
          </a:xfrm>
          <a:solidFill>
            <a:srgbClr val="D9D9D9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6237514" cy="1227591"/>
          </a:xfrm>
          <a:prstGeom prst="rect">
            <a:avLst/>
          </a:prstGeom>
        </p:spPr>
        <p:txBody>
          <a:bodyPr vert="horz" wrap="none" lIns="91440" tIns="45720" rIns="91440" bIns="45720" rtlCol="0" anchor="b" anchorCtr="0">
            <a:norm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6694714" y="0"/>
            <a:ext cx="71846" cy="4844144"/>
          </a:xfrm>
          <a:prstGeom prst="rect">
            <a:avLst/>
          </a:prstGeom>
          <a:solidFill>
            <a:srgbClr val="77348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8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-- 2 col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199" y="2072105"/>
            <a:ext cx="3045327" cy="288224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0"/>
          </p:nvPr>
        </p:nvSpPr>
        <p:spPr>
          <a:xfrm>
            <a:off x="457201" y="1271165"/>
            <a:ext cx="6208423" cy="800940"/>
          </a:xfrm>
        </p:spPr>
        <p:txBody>
          <a:bodyPr>
            <a:normAutofit/>
          </a:bodyPr>
          <a:lstStyle>
            <a:lvl1pPr marL="0" indent="0">
              <a:buNone/>
              <a:defRPr sz="2400" b="0" i="1">
                <a:solidFill>
                  <a:srgbClr val="EF7129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1"/>
          </p:nvPr>
        </p:nvSpPr>
        <p:spPr>
          <a:xfrm>
            <a:off x="3608136" y="2072105"/>
            <a:ext cx="3045327" cy="288224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766560" y="0"/>
            <a:ext cx="2377440" cy="4844144"/>
          </a:xfrm>
          <a:solidFill>
            <a:srgbClr val="D9D9D9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0"/>
            <a:ext cx="6237514" cy="1227591"/>
          </a:xfrm>
          <a:prstGeom prst="rect">
            <a:avLst/>
          </a:prstGeom>
        </p:spPr>
        <p:txBody>
          <a:bodyPr vert="horz" wrap="none" lIns="91440" tIns="45720" rIns="91440" bIns="45720" rtlCol="0" anchor="b" anchorCtr="0">
            <a:norm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6694714" y="0"/>
            <a:ext cx="71846" cy="4844144"/>
          </a:xfrm>
          <a:prstGeom prst="rect">
            <a:avLst/>
          </a:prstGeom>
          <a:solidFill>
            <a:srgbClr val="77348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40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Page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457200" y="1227591"/>
            <a:ext cx="8686800" cy="0"/>
          </a:xfrm>
          <a:prstGeom prst="line">
            <a:avLst/>
          </a:prstGeom>
          <a:ln w="12700" cmpd="sng">
            <a:solidFill>
              <a:srgbClr val="EF7129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243304" y="173789"/>
            <a:ext cx="4502485" cy="5047893"/>
          </a:xfrm>
          <a:solidFill>
            <a:schemeClr val="bg1"/>
          </a:solidFill>
          <a:ln>
            <a:solidFill>
              <a:srgbClr val="5D5F65"/>
            </a:solidFill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909670" y="0"/>
            <a:ext cx="4142232" cy="1241187"/>
          </a:xfrm>
        </p:spPr>
        <p:txBody>
          <a:bodyPr wrap="square"/>
          <a:lstStyle/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909669" y="1271165"/>
            <a:ext cx="4142232" cy="33944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04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Big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3735"/>
            <a:ext cx="8312484" cy="857250"/>
          </a:xfrm>
        </p:spPr>
        <p:txBody>
          <a:bodyPr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1" y="778168"/>
            <a:ext cx="8312484" cy="491832"/>
          </a:xfrm>
        </p:spPr>
        <p:txBody>
          <a:bodyPr tIns="0" bIns="0">
            <a:normAutofit/>
          </a:bodyPr>
          <a:lstStyle>
            <a:lvl1pPr marL="0" indent="0">
              <a:buNone/>
              <a:defRPr sz="2400" b="0" i="1">
                <a:solidFill>
                  <a:srgbClr val="EF7129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465222" y="1270000"/>
            <a:ext cx="8312484" cy="3689683"/>
          </a:xfrm>
        </p:spPr>
        <p:txBody>
          <a:bodyPr>
            <a:normAutofit/>
          </a:bodyPr>
          <a:lstStyle>
            <a:lvl1pPr marL="0" indent="0">
              <a:buNone/>
              <a:defRPr sz="2400" b="0" i="1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389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lexib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 hasCustomPrompt="1"/>
          </p:nvPr>
        </p:nvSpPr>
        <p:spPr>
          <a:xfrm>
            <a:off x="0" y="0"/>
            <a:ext cx="9144000" cy="4835525"/>
          </a:xfrm>
          <a:solidFill>
            <a:schemeClr val="bg1"/>
          </a:solidFill>
        </p:spPr>
        <p:txBody>
          <a:bodyPr lIns="457200" tIns="457200" rIns="457200" bIns="457200" anchor="ctr" anchorCtr="0">
            <a:normAutofit/>
          </a:bodyPr>
          <a:lstStyle>
            <a:lvl1pPr marL="0" indent="0" algn="ctr">
              <a:buNone/>
              <a:defRPr sz="3200" b="1">
                <a:solidFill>
                  <a:srgbClr val="EF7129"/>
                </a:solidFill>
                <a:latin typeface="Myriad Roman"/>
                <a:cs typeface="Myriad Roman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2511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27591"/>
          </a:xfrm>
          <a:prstGeom prst="rect">
            <a:avLst/>
          </a:prstGeom>
        </p:spPr>
        <p:txBody>
          <a:bodyPr vert="horz" wrap="none" lIns="91440" tIns="45720" rIns="91440" bIns="45720" rtlCol="0" anchor="b" anchorCtr="0">
            <a:norm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4200"/>
            <a:ext cx="7255164" cy="3595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4839367"/>
            <a:ext cx="9143998" cy="317501"/>
          </a:xfrm>
          <a:prstGeom prst="rect">
            <a:avLst/>
          </a:prstGeom>
          <a:solidFill>
            <a:srgbClr val="EF7129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227591"/>
            <a:ext cx="8686800" cy="0"/>
          </a:xfrm>
          <a:prstGeom prst="line">
            <a:avLst/>
          </a:prstGeom>
          <a:ln w="12700" cmpd="sng">
            <a:solidFill>
              <a:srgbClr val="773489"/>
            </a:solidFill>
            <a:prstDash val="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FH_SmallLogo_Rev.pdf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67" t="21586" r="4403" b="18649"/>
          <a:stretch/>
        </p:blipFill>
        <p:spPr>
          <a:xfrm>
            <a:off x="7054849" y="4839367"/>
            <a:ext cx="2089149" cy="317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017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7" r:id="rId3"/>
    <p:sldLayoutId id="2147483678" r:id="rId4"/>
    <p:sldLayoutId id="2147483663" r:id="rId5"/>
    <p:sldLayoutId id="2147483665" r:id="rId6"/>
    <p:sldLayoutId id="2147483666" r:id="rId7"/>
    <p:sldLayoutId id="2147483655" r:id="rId8"/>
    <p:sldLayoutId id="2147483675" r:id="rId9"/>
    <p:sldLayoutId id="2147483679" r:id="rId10"/>
    <p:sldLayoutId id="2147483680" r:id="rId11"/>
    <p:sldLayoutId id="2147483676" r:id="rId12"/>
    <p:sldLayoutId id="2147483681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3200" b="1" i="0" kern="1200">
          <a:solidFill>
            <a:srgbClr val="EF7129"/>
          </a:solidFill>
          <a:latin typeface="Myriad Roman"/>
          <a:ea typeface="+mj-ea"/>
          <a:cs typeface="Myriad Roman"/>
        </a:defRPr>
      </a:lvl1pPr>
    </p:titleStyle>
    <p:bodyStyle>
      <a:lvl1pPr marL="228600" indent="-228600" algn="l" defTabSz="457200" rtl="0" eaLnBrk="1" latinLnBrk="0" hangingPunct="1">
        <a:lnSpc>
          <a:spcPct val="110000"/>
        </a:lnSpc>
        <a:spcBef>
          <a:spcPts val="900"/>
        </a:spcBef>
        <a:buClr>
          <a:srgbClr val="EF7129"/>
        </a:buClr>
        <a:buFont typeface="Arial"/>
        <a:buChar char="•"/>
        <a:defRPr sz="2400" b="0" i="0" kern="1200">
          <a:solidFill>
            <a:srgbClr val="5D5F65"/>
          </a:solidFill>
          <a:latin typeface="Palatino"/>
          <a:ea typeface="+mn-ea"/>
          <a:cs typeface="Palatino"/>
        </a:defRPr>
      </a:lvl1pPr>
      <a:lvl2pPr marL="685800" indent="-228600" algn="l" defTabSz="457200" rtl="0" eaLnBrk="1" latinLnBrk="0" hangingPunct="1">
        <a:lnSpc>
          <a:spcPct val="100000"/>
        </a:lnSpc>
        <a:spcBef>
          <a:spcPts val="900"/>
        </a:spcBef>
        <a:buClr>
          <a:srgbClr val="5D5F65"/>
        </a:buClr>
        <a:buFont typeface="Arial"/>
        <a:buChar char="–"/>
        <a:defRPr sz="2000" b="0" i="0" kern="1200">
          <a:solidFill>
            <a:srgbClr val="5D5F65"/>
          </a:solidFill>
          <a:latin typeface="Myriad Roman"/>
          <a:ea typeface="+mn-ea"/>
          <a:cs typeface="Myriad Roman"/>
        </a:defRPr>
      </a:lvl2pPr>
      <a:lvl3pPr marL="914400" indent="-228600" algn="l" defTabSz="457200" rtl="0" eaLnBrk="1" latinLnBrk="0" hangingPunct="1">
        <a:lnSpc>
          <a:spcPct val="100000"/>
        </a:lnSpc>
        <a:spcBef>
          <a:spcPts val="900"/>
        </a:spcBef>
        <a:buFont typeface="Arial"/>
        <a:buChar char="•"/>
        <a:defRPr sz="1800" b="0" i="1" kern="1200">
          <a:solidFill>
            <a:srgbClr val="5D5F65"/>
          </a:solidFill>
          <a:latin typeface="Palatino"/>
          <a:ea typeface="+mn-ea"/>
          <a:cs typeface="Palatino"/>
        </a:defRPr>
      </a:lvl3pPr>
      <a:lvl4pPr marL="1600200" indent="-228600" algn="l" defTabSz="457200" rtl="0" eaLnBrk="1" latinLnBrk="0" hangingPunct="1">
        <a:lnSpc>
          <a:spcPct val="100000"/>
        </a:lnSpc>
        <a:spcBef>
          <a:spcPts val="900"/>
        </a:spcBef>
        <a:buFont typeface="Arial"/>
        <a:buChar char="–"/>
        <a:defRPr sz="1600" b="0" i="1" kern="1200">
          <a:solidFill>
            <a:srgbClr val="5D5F65"/>
          </a:solidFill>
          <a:latin typeface="Myriad Roman"/>
          <a:ea typeface="+mn-ea"/>
          <a:cs typeface="Myriad Roman"/>
        </a:defRPr>
      </a:lvl4pPr>
      <a:lvl5pPr marL="2057400" indent="-228600" algn="l" defTabSz="457200" rtl="0" eaLnBrk="1" latinLnBrk="0" hangingPunct="1">
        <a:lnSpc>
          <a:spcPct val="100000"/>
        </a:lnSpc>
        <a:spcBef>
          <a:spcPts val="900"/>
        </a:spcBef>
        <a:buFont typeface="Arial"/>
        <a:buChar char="»"/>
        <a:defRPr sz="1400" b="0" i="0" kern="1200">
          <a:solidFill>
            <a:srgbClr val="5D5F65"/>
          </a:solidFill>
          <a:latin typeface="Myriad Roman"/>
          <a:ea typeface="+mn-ea"/>
          <a:cs typeface="Myriad Roma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>
                <a:solidFill>
                  <a:srgbClr val="50A13A"/>
                </a:solidFill>
              </a:rPr>
              <a:t>FMCoC</a:t>
            </a:r>
            <a:r>
              <a:rPr lang="en-US" dirty="0">
                <a:solidFill>
                  <a:srgbClr val="50A13A"/>
                </a:solidFill>
              </a:rPr>
              <a:t> Coordinated Entry System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199" y="1243748"/>
            <a:ext cx="7677807" cy="360039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																																						</a:t>
            </a:r>
          </a:p>
          <a:p>
            <a:pPr marL="0" indent="0">
              <a:buNone/>
            </a:pPr>
            <a:r>
              <a:rPr lang="en-US" dirty="0"/>
              <a:t>						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84641" y="3151005"/>
            <a:ext cx="375036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773489"/>
                </a:solidFill>
                <a:latin typeface="Myriad Pro Black" panose="020B0903030403020204" pitchFamily="34" charset="0"/>
              </a:rPr>
              <a:t>Presented by Nicole Henson</a:t>
            </a:r>
          </a:p>
          <a:p>
            <a:pPr algn="ctr"/>
            <a:r>
              <a:rPr lang="en-US" sz="2000" b="1" dirty="0">
                <a:solidFill>
                  <a:srgbClr val="773489"/>
                </a:solidFill>
                <a:latin typeface="Myriad Pro Black" panose="020B0903030403020204" pitchFamily="34" charset="0"/>
              </a:rPr>
              <a:t>HMIS System Administrator</a:t>
            </a:r>
          </a:p>
          <a:p>
            <a:pPr algn="ctr"/>
            <a:r>
              <a:rPr lang="en-US" sz="2000" b="1" dirty="0">
                <a:solidFill>
                  <a:srgbClr val="5D5F65"/>
                </a:solidFill>
                <a:latin typeface="Myriad Pro" panose="020B0503030403020204" pitchFamily="34" charset="0"/>
              </a:rPr>
              <a:t>January 13, 2022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95" y="2267365"/>
            <a:ext cx="2190750" cy="23050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9236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2021 Coordinated Entry System Flow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243748"/>
            <a:ext cx="3001992" cy="3483527"/>
          </a:xfrm>
        </p:spPr>
        <p:txBody>
          <a:bodyPr>
            <a:normAutofit/>
          </a:bodyPr>
          <a:lstStyle/>
          <a:p>
            <a:r>
              <a:rPr lang="en-US" sz="1800" b="1" dirty="0">
                <a:solidFill>
                  <a:srgbClr val="773489"/>
                </a:solidFill>
                <a:latin typeface="Myriad Pro" panose="020B0503030403020204" pitchFamily="34" charset="0"/>
              </a:rPr>
              <a:t>5770</a:t>
            </a:r>
            <a:r>
              <a:rPr lang="en-US" sz="1800" b="1" dirty="0">
                <a:latin typeface="Myriad Pro" panose="020B0503030403020204" pitchFamily="34" charset="0"/>
              </a:rPr>
              <a:t> Persons served </a:t>
            </a:r>
            <a:endParaRPr lang="en-US" sz="1800" dirty="0">
              <a:latin typeface="Myriad Pro" panose="020B0503030403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400" b="1" dirty="0">
                <a:solidFill>
                  <a:srgbClr val="50A13A"/>
                </a:solidFill>
                <a:latin typeface="Myriad Pro" panose="020B0503030403020204" pitchFamily="34" charset="0"/>
              </a:rPr>
              <a:t>4815 </a:t>
            </a:r>
            <a:r>
              <a:rPr lang="en-US" sz="1400" dirty="0">
                <a:latin typeface="Myriad Pro" panose="020B0503030403020204" pitchFamily="34" charset="0"/>
              </a:rPr>
              <a:t> </a:t>
            </a:r>
            <a:r>
              <a:rPr lang="en-US" sz="1400" b="1" dirty="0">
                <a:latin typeface="Myriad Pro" panose="020B0503030403020204" pitchFamily="34" charset="0"/>
              </a:rPr>
              <a:t>Adults</a:t>
            </a:r>
            <a:r>
              <a:rPr lang="en-US" sz="1400" dirty="0">
                <a:latin typeface="Myriad Pro" panose="020B0503030403020204" pitchFamily="34" charset="0"/>
              </a:rPr>
              <a:t>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400" b="1" dirty="0">
                <a:solidFill>
                  <a:srgbClr val="773489"/>
                </a:solidFill>
                <a:latin typeface="Myriad Pro" panose="020B0503030403020204" pitchFamily="34" charset="0"/>
              </a:rPr>
              <a:t>949</a:t>
            </a:r>
            <a:r>
              <a:rPr lang="en-US" sz="1400" dirty="0">
                <a:latin typeface="Myriad Pro" panose="020B0503030403020204" pitchFamily="34" charset="0"/>
              </a:rPr>
              <a:t> </a:t>
            </a:r>
            <a:r>
              <a:rPr lang="en-US" sz="1400" b="1" dirty="0">
                <a:latin typeface="Myriad Pro" panose="020B0503030403020204" pitchFamily="34" charset="0"/>
              </a:rPr>
              <a:t>Children</a:t>
            </a:r>
            <a:r>
              <a:rPr lang="en-US" sz="1400" dirty="0">
                <a:latin typeface="Myriad Pro" panose="020B0503030403020204" pitchFamily="34" charset="0"/>
              </a:rPr>
              <a:t> </a:t>
            </a:r>
          </a:p>
          <a:p>
            <a:r>
              <a:rPr lang="en-US" sz="1800" b="1" dirty="0">
                <a:solidFill>
                  <a:srgbClr val="50A13A"/>
                </a:solidFill>
                <a:latin typeface="Myriad Pro" panose="020B0503030403020204" pitchFamily="34" charset="0"/>
              </a:rPr>
              <a:t>3935</a:t>
            </a:r>
            <a:r>
              <a:rPr lang="en-US" sz="1800" dirty="0">
                <a:latin typeface="Myriad Pro" panose="020B0503030403020204" pitchFamily="34" charset="0"/>
              </a:rPr>
              <a:t> </a:t>
            </a:r>
            <a:r>
              <a:rPr lang="en-US" sz="1800" b="1" dirty="0">
                <a:latin typeface="Myriad Pro" panose="020B0503030403020204" pitchFamily="34" charset="0"/>
              </a:rPr>
              <a:t>Active Stayers </a:t>
            </a:r>
          </a:p>
          <a:p>
            <a:r>
              <a:rPr lang="en-US" sz="1800" b="1" dirty="0">
                <a:solidFill>
                  <a:srgbClr val="773489"/>
                </a:solidFill>
                <a:latin typeface="Myriad Pro" panose="020B0503030403020204" pitchFamily="34" charset="0"/>
              </a:rPr>
              <a:t>880</a:t>
            </a:r>
            <a:r>
              <a:rPr lang="en-US" sz="1800" dirty="0">
                <a:latin typeface="Myriad Pro" panose="020B0503030403020204" pitchFamily="34" charset="0"/>
              </a:rPr>
              <a:t> </a:t>
            </a:r>
            <a:r>
              <a:rPr lang="en-US" sz="1800" b="1" dirty="0">
                <a:latin typeface="Myriad Pro" panose="020B0503030403020204" pitchFamily="34" charset="0"/>
              </a:rPr>
              <a:t>Leavers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r>
              <a:rPr lang="en-US" sz="1200" b="1" dirty="0"/>
              <a:t>*</a:t>
            </a:r>
            <a:r>
              <a:rPr lang="en-US" sz="1200" b="1" i="1" dirty="0"/>
              <a:t>As of 12/31/21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2133468"/>
              </p:ext>
            </p:extLst>
          </p:nvPr>
        </p:nvGraphicFramePr>
        <p:xfrm>
          <a:off x="3860358" y="1375577"/>
          <a:ext cx="4750905" cy="3220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011" y="3269851"/>
            <a:ext cx="2401131" cy="5441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19659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VI-SPDATs Administered 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243748"/>
            <a:ext cx="2595004" cy="3483527"/>
          </a:xfrm>
        </p:spPr>
        <p:txBody>
          <a:bodyPr>
            <a:normAutofit/>
          </a:bodyPr>
          <a:lstStyle/>
          <a:p>
            <a:endParaRPr lang="en-US" sz="1800" b="1" dirty="0">
              <a:solidFill>
                <a:srgbClr val="773489"/>
              </a:solidFill>
              <a:latin typeface="Myriad Pro" panose="020B0503030403020204" pitchFamily="34" charset="0"/>
            </a:endParaRPr>
          </a:p>
          <a:p>
            <a:r>
              <a:rPr lang="en-US" sz="1800" b="1" dirty="0">
                <a:solidFill>
                  <a:srgbClr val="773489"/>
                </a:solidFill>
                <a:latin typeface="Myriad Pro" panose="020B0503030403020204" pitchFamily="34" charset="0"/>
              </a:rPr>
              <a:t>930</a:t>
            </a:r>
            <a:r>
              <a:rPr lang="en-US" sz="1800" b="1" dirty="0">
                <a:latin typeface="Myriad Pro" panose="020B0503030403020204" pitchFamily="34" charset="0"/>
              </a:rPr>
              <a:t> Total VI-SPDATs </a:t>
            </a:r>
            <a:r>
              <a:rPr lang="en-US" sz="1800" dirty="0">
                <a:latin typeface="Myriad Pro" panose="020B0503030403020204" pitchFamily="34" charset="0"/>
              </a:rPr>
              <a:t>Administered </a:t>
            </a:r>
          </a:p>
          <a:p>
            <a:r>
              <a:rPr lang="en-US" sz="1800" b="1" dirty="0">
                <a:solidFill>
                  <a:srgbClr val="50A13A"/>
                </a:solidFill>
                <a:latin typeface="Myriad Pro" panose="020B0503030403020204" pitchFamily="34" charset="0"/>
              </a:rPr>
              <a:t>788 </a:t>
            </a:r>
            <a:r>
              <a:rPr lang="en-US" sz="1800" dirty="0">
                <a:latin typeface="Myriad Pro" panose="020B0503030403020204" pitchFamily="34" charset="0"/>
              </a:rPr>
              <a:t> </a:t>
            </a:r>
            <a:r>
              <a:rPr lang="en-US" sz="1600" b="1" dirty="0">
                <a:solidFill>
                  <a:srgbClr val="773489"/>
                </a:solidFill>
                <a:latin typeface="Myriad Pro" panose="020B0503030403020204" pitchFamily="34" charset="0"/>
              </a:rPr>
              <a:t>VI-SPDATs</a:t>
            </a:r>
            <a:r>
              <a:rPr lang="en-US" sz="1600" dirty="0">
                <a:latin typeface="Myriad Pro" panose="020B0503030403020204" pitchFamily="34" charset="0"/>
              </a:rPr>
              <a:t> </a:t>
            </a:r>
            <a:r>
              <a:rPr lang="en-US" sz="1600" b="1" dirty="0">
                <a:latin typeface="Myriad Pro" panose="020B0503030403020204" pitchFamily="34" charset="0"/>
              </a:rPr>
              <a:t>(Single) </a:t>
            </a:r>
            <a:r>
              <a:rPr lang="en-US" sz="1600" dirty="0">
                <a:latin typeface="Myriad Pro" panose="020B0503030403020204" pitchFamily="34" charset="0"/>
              </a:rPr>
              <a:t> </a:t>
            </a:r>
          </a:p>
          <a:p>
            <a:r>
              <a:rPr lang="en-US" sz="1800" b="1" dirty="0">
                <a:solidFill>
                  <a:srgbClr val="50A13A"/>
                </a:solidFill>
                <a:latin typeface="Myriad Pro" panose="020B0503030403020204" pitchFamily="34" charset="0"/>
              </a:rPr>
              <a:t>120</a:t>
            </a:r>
            <a:r>
              <a:rPr lang="en-US" sz="1800" dirty="0">
                <a:latin typeface="Myriad Pro" panose="020B0503030403020204" pitchFamily="34" charset="0"/>
              </a:rPr>
              <a:t> </a:t>
            </a:r>
            <a:r>
              <a:rPr lang="en-US" sz="1600" b="1" dirty="0">
                <a:solidFill>
                  <a:srgbClr val="773489"/>
                </a:solidFill>
                <a:latin typeface="Myriad Pro" panose="020B0503030403020204" pitchFamily="34" charset="0"/>
              </a:rPr>
              <a:t>VI-FSPDATs</a:t>
            </a:r>
            <a:r>
              <a:rPr lang="en-US" sz="1600" dirty="0">
                <a:latin typeface="Myriad Pro" panose="020B0503030403020204" pitchFamily="34" charset="0"/>
              </a:rPr>
              <a:t> </a:t>
            </a:r>
            <a:r>
              <a:rPr lang="en-US" sz="1600" b="1" dirty="0">
                <a:latin typeface="Myriad Pro" panose="020B0503030403020204" pitchFamily="34" charset="0"/>
              </a:rPr>
              <a:t>(Family) </a:t>
            </a:r>
          </a:p>
          <a:p>
            <a:r>
              <a:rPr lang="en-US" sz="1800" b="1" dirty="0">
                <a:solidFill>
                  <a:srgbClr val="50A13A"/>
                </a:solidFill>
                <a:latin typeface="Myriad Pro" panose="020B0503030403020204" pitchFamily="34" charset="0"/>
              </a:rPr>
              <a:t>22</a:t>
            </a:r>
            <a:r>
              <a:rPr lang="en-US" sz="1800" b="1" dirty="0">
                <a:solidFill>
                  <a:srgbClr val="773489"/>
                </a:solidFill>
                <a:latin typeface="Myriad Pro" panose="020B0503030403020204" pitchFamily="34" charset="0"/>
              </a:rPr>
              <a:t> </a:t>
            </a:r>
            <a:r>
              <a:rPr lang="en-US" sz="1600" b="1" dirty="0">
                <a:solidFill>
                  <a:srgbClr val="773489"/>
                </a:solidFill>
                <a:latin typeface="Myriad Pro" panose="020B0503030403020204" pitchFamily="34" charset="0"/>
              </a:rPr>
              <a:t>TAY-VI-SPATs</a:t>
            </a:r>
            <a:r>
              <a:rPr lang="en-US" sz="1600" dirty="0">
                <a:latin typeface="Myriad Pro" panose="020B0503030403020204" pitchFamily="34" charset="0"/>
              </a:rPr>
              <a:t> </a:t>
            </a:r>
            <a:r>
              <a:rPr lang="en-US" sz="1600" b="1" dirty="0">
                <a:latin typeface="Myriad Pro" panose="020B0503030403020204" pitchFamily="34" charset="0"/>
              </a:rPr>
              <a:t>(Youth)</a:t>
            </a:r>
          </a:p>
          <a:p>
            <a:pPr marL="0" indent="0">
              <a:buNone/>
            </a:pPr>
            <a:endParaRPr lang="en-US" sz="2000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1628490"/>
              </p:ext>
            </p:extLst>
          </p:nvPr>
        </p:nvGraphicFramePr>
        <p:xfrm>
          <a:off x="3760715" y="1243748"/>
          <a:ext cx="4572000" cy="3176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7"/>
          <p:cNvPicPr/>
          <p:nvPr/>
        </p:nvPicPr>
        <p:blipFill>
          <a:blip r:embed="rId4"/>
          <a:stretch>
            <a:fillRect/>
          </a:stretch>
        </p:blipFill>
        <p:spPr>
          <a:xfrm>
            <a:off x="2957635" y="2389942"/>
            <a:ext cx="306593" cy="376216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5"/>
          <a:stretch>
            <a:fillRect/>
          </a:stretch>
        </p:blipFill>
        <p:spPr>
          <a:xfrm>
            <a:off x="2289411" y="2831926"/>
            <a:ext cx="647687" cy="3186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82051" y="3526203"/>
            <a:ext cx="282177" cy="3483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25829" y="1713433"/>
            <a:ext cx="391095" cy="44230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5823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CES Client Activity Report 11/24/21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rgbClr val="50A13A"/>
                </a:solidFill>
                <a:latin typeface="Myriad Pro Black" panose="020B0903030403020204" pitchFamily="34" charset="0"/>
              </a:rPr>
              <a:t>3719 </a:t>
            </a:r>
            <a:r>
              <a:rPr lang="en-US" dirty="0">
                <a:latin typeface="Myriad Pro Black" panose="020B0903030403020204" pitchFamily="34" charset="0"/>
              </a:rPr>
              <a:t>Active </a:t>
            </a:r>
            <a:r>
              <a:rPr lang="en-US" dirty="0">
                <a:latin typeface="Myriad Pro" panose="020B0503030403020204" pitchFamily="34" charset="0"/>
              </a:rPr>
              <a:t>in CES </a:t>
            </a:r>
          </a:p>
          <a:p>
            <a:r>
              <a:rPr lang="en-US" dirty="0">
                <a:solidFill>
                  <a:srgbClr val="50A13A"/>
                </a:solidFill>
                <a:latin typeface="Myriad Pro Black" panose="020B0903030403020204" pitchFamily="34" charset="0"/>
              </a:rPr>
              <a:t>2717 </a:t>
            </a:r>
            <a:r>
              <a:rPr lang="en-US" dirty="0">
                <a:latin typeface="Myriad Pro Black" panose="020B0903030403020204" pitchFamily="34" charset="0"/>
              </a:rPr>
              <a:t>Inactive </a:t>
            </a:r>
            <a:r>
              <a:rPr lang="en-US" dirty="0">
                <a:latin typeface="Myriad Pro" panose="020B0503030403020204" pitchFamily="34" charset="0"/>
              </a:rPr>
              <a:t>within the last 90 days</a:t>
            </a:r>
          </a:p>
          <a:p>
            <a:r>
              <a:rPr lang="en-US" dirty="0">
                <a:solidFill>
                  <a:srgbClr val="50A13A"/>
                </a:solidFill>
                <a:latin typeface="Myriad Pro Black" panose="020B0903030403020204" pitchFamily="34" charset="0"/>
              </a:rPr>
              <a:t>1001 Clients </a:t>
            </a:r>
            <a:r>
              <a:rPr lang="en-US" u="sng" dirty="0">
                <a:latin typeface="Myriad Pro" panose="020B0503030403020204" pitchFamily="34" charset="0"/>
              </a:rPr>
              <a:t>are</a:t>
            </a:r>
            <a:r>
              <a:rPr lang="en-US" dirty="0">
                <a:latin typeface="Myriad Pro" panose="020B0503030403020204" pitchFamily="34" charset="0"/>
              </a:rPr>
              <a:t> actively connected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rgbClr val="773489"/>
                </a:solidFill>
                <a:latin typeface="Myriad Pro" panose="020B0503030403020204" pitchFamily="34" charset="0"/>
              </a:rPr>
              <a:t>Client Notes Updated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b="1" dirty="0">
                <a:solidFill>
                  <a:srgbClr val="773489"/>
                </a:solidFill>
                <a:latin typeface="Myriad Pro" panose="020B0503030403020204" pitchFamily="34" charset="0"/>
              </a:rPr>
              <a:t>Interim update reflecting clients Current Living Situation</a:t>
            </a:r>
          </a:p>
          <a:p>
            <a:pPr marL="457200" lvl="1" indent="0">
              <a:buNone/>
            </a:pPr>
            <a:endParaRPr lang="en-US" sz="1800" b="1" dirty="0">
              <a:solidFill>
                <a:srgbClr val="773489"/>
              </a:solidFill>
              <a:latin typeface="Myriad Pro" panose="020B0503030403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196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Planning Ahead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Myriad Pro" panose="020B0503030403020204" pitchFamily="34" charset="0"/>
              </a:rPr>
              <a:t>Community</a:t>
            </a:r>
            <a:r>
              <a:rPr lang="en-US" dirty="0">
                <a:latin typeface="Myriad Pro" panose="020B0503030403020204" pitchFamily="34" charset="0"/>
              </a:rPr>
              <a:t>-Review inactive clients and complete exits as needed </a:t>
            </a:r>
          </a:p>
          <a:p>
            <a:r>
              <a:rPr lang="en-US" b="1" dirty="0">
                <a:latin typeface="Myriad Pro" panose="020B0503030403020204" pitchFamily="34" charset="0"/>
              </a:rPr>
              <a:t>HMIS Team</a:t>
            </a:r>
            <a:r>
              <a:rPr lang="en-US" dirty="0">
                <a:latin typeface="Myriad Pro" panose="020B0503030403020204" pitchFamily="34" charset="0"/>
              </a:rPr>
              <a:t>-Review and update system-wide duplicate client profiles</a:t>
            </a:r>
          </a:p>
          <a:p>
            <a:r>
              <a:rPr lang="en-US" b="1" dirty="0">
                <a:latin typeface="Myriad Pro" panose="020B0503030403020204" pitchFamily="34" charset="0"/>
              </a:rPr>
              <a:t>Community</a:t>
            </a:r>
            <a:r>
              <a:rPr lang="en-US" dirty="0">
                <a:latin typeface="Myriad Pro" panose="020B0503030403020204" pitchFamily="34" charset="0"/>
              </a:rPr>
              <a:t>-Monthly review &amp; clean up of open CES entries with no recent contact</a:t>
            </a:r>
          </a:p>
          <a:p>
            <a:r>
              <a:rPr lang="en-US" dirty="0">
                <a:latin typeface="Myriad Pro" panose="020B0503030403020204" pitchFamily="34" charset="0"/>
              </a:rPr>
              <a:t>Target clean-up date-</a:t>
            </a:r>
            <a:r>
              <a:rPr lang="en-US" dirty="0">
                <a:solidFill>
                  <a:srgbClr val="773489"/>
                </a:solidFill>
                <a:latin typeface="Myriad Pro Black" panose="020B0903030403020204" pitchFamily="34" charset="0"/>
              </a:rPr>
              <a:t>March 31</a:t>
            </a:r>
            <a:r>
              <a:rPr lang="en-US" baseline="30000" dirty="0">
                <a:solidFill>
                  <a:srgbClr val="773489"/>
                </a:solidFill>
                <a:latin typeface="Myriad Pro Black" panose="020B0903030403020204" pitchFamily="34" charset="0"/>
              </a:rPr>
              <a:t>st</a:t>
            </a:r>
            <a:r>
              <a:rPr lang="en-US" dirty="0">
                <a:solidFill>
                  <a:srgbClr val="773489"/>
                </a:solidFill>
                <a:latin typeface="Myriad Pro Black" panose="020B0903030403020204" pitchFamily="34" charset="0"/>
              </a:rPr>
              <a:t>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443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5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Fresno Housing -- Gre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H PowerPoint (new) - ORANGE" id="{B87F58DC-E959-4B9A-AEFD-F49EFE259285}" vid="{219AB0AC-4772-4335-A04A-EBCD772CBA1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FH PowerPoint - ORANGE</Template>
  <TotalTime>4310</TotalTime>
  <Words>179</Words>
  <Application>Microsoft Office PowerPoint</Application>
  <PresentationFormat>On-screen Show (16:9)</PresentationFormat>
  <Paragraphs>36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Arial</vt:lpstr>
      <vt:lpstr>Calibri</vt:lpstr>
      <vt:lpstr>Georgia</vt:lpstr>
      <vt:lpstr>Myriad Pro</vt:lpstr>
      <vt:lpstr>Myriad Pro Black</vt:lpstr>
      <vt:lpstr>Myriad Roman</vt:lpstr>
      <vt:lpstr>Palatino</vt:lpstr>
      <vt:lpstr>Wingdings</vt:lpstr>
      <vt:lpstr>Fresno Housing -- Green</vt:lpstr>
      <vt:lpstr>FMCoC Coordinated Entry System </vt:lpstr>
      <vt:lpstr>2021 Coordinated Entry System Flow</vt:lpstr>
      <vt:lpstr>VI-SPDATs Administered </vt:lpstr>
      <vt:lpstr>CES Client Activity Report 11/24/21</vt:lpstr>
      <vt:lpstr>Planning Ahead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Deck Title</dc:title>
  <dc:creator>Nicole Henson</dc:creator>
  <cp:lastModifiedBy>Leticia Hinojosa</cp:lastModifiedBy>
  <cp:revision>157</cp:revision>
  <cp:lastPrinted>2021-10-14T14:43:16Z</cp:lastPrinted>
  <dcterms:created xsi:type="dcterms:W3CDTF">2021-09-06T03:27:41Z</dcterms:created>
  <dcterms:modified xsi:type="dcterms:W3CDTF">2022-01-11T04:56:35Z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EF4CDC44-AAF0-4A05-AB55-6886E972D8BB</vt:lpwstr>
  </property>
  <property fmtid="{D5CDD505-2E9C-101B-9397-08002B2CF9AE}" pid="3" name="ArticulatePath">
    <vt:lpwstr>FMCoC SPM Report 9.21</vt:lpwstr>
  </property>
</Properties>
</file>