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341" r:id="rId3"/>
    <p:sldId id="380" r:id="rId4"/>
    <p:sldId id="342" r:id="rId5"/>
    <p:sldId id="388" r:id="rId6"/>
    <p:sldId id="383" r:id="rId7"/>
    <p:sldId id="385" r:id="rId8"/>
    <p:sldId id="354" r:id="rId9"/>
    <p:sldId id="389" r:id="rId10"/>
    <p:sldId id="386" r:id="rId11"/>
    <p:sldId id="390" r:id="rId12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F65"/>
    <a:srgbClr val="EF7129"/>
    <a:srgbClr val="581C63"/>
    <a:srgbClr val="773489"/>
    <a:srgbClr val="70BB50"/>
    <a:srgbClr val="E7F1DF"/>
    <a:srgbClr val="50A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4" autoAdjust="0"/>
    <p:restoredTop sz="94702"/>
  </p:normalViewPr>
  <p:slideViewPr>
    <p:cSldViewPr snapToGrid="0" snapToObjects="1">
      <p:cViewPr varScale="1">
        <p:scale>
          <a:sx n="143" d="100"/>
          <a:sy n="143" d="100"/>
        </p:scale>
        <p:origin x="45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415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63A86-F428-499C-97BF-4304FA1540F6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751EFD8-21E9-4889-8566-354901CB480A}">
      <dgm:prSet phldrT="[Text]"/>
      <dgm:spPr>
        <a:solidFill>
          <a:srgbClr val="EF7129"/>
        </a:solidFill>
      </dgm:spPr>
      <dgm:t>
        <a:bodyPr/>
        <a:lstStyle/>
        <a:p>
          <a:r>
            <a:rPr lang="en-US" dirty="0">
              <a:latin typeface="Myriad Pro" panose="020B0503030403020204" pitchFamily="34" charset="0"/>
            </a:rPr>
            <a:t>Emergency Shelter</a:t>
          </a:r>
        </a:p>
        <a:p>
          <a:r>
            <a:rPr lang="en-US" dirty="0">
              <a:latin typeface="Myriad Pro" panose="020B0503030403020204" pitchFamily="34" charset="0"/>
            </a:rPr>
            <a:t>893</a:t>
          </a:r>
        </a:p>
      </dgm:t>
    </dgm:pt>
    <dgm:pt modelId="{9B2F05A3-8E1E-41FB-8FC0-F2C2685400F7}" type="parTrans" cxnId="{002E2E33-D052-4156-B8B8-CF45040CA586}">
      <dgm:prSet/>
      <dgm:spPr/>
      <dgm:t>
        <a:bodyPr/>
        <a:lstStyle/>
        <a:p>
          <a:endParaRPr lang="en-US"/>
        </a:p>
      </dgm:t>
    </dgm:pt>
    <dgm:pt modelId="{CCF9F7D3-A5E5-4D1C-9B1F-C04C8D4AA257}" type="sibTrans" cxnId="{002E2E33-D052-4156-B8B8-CF45040CA586}">
      <dgm:prSet/>
      <dgm:spPr>
        <a:solidFill>
          <a:srgbClr val="5D5F65"/>
        </a:solidFill>
      </dgm:spPr>
      <dgm:t>
        <a:bodyPr/>
        <a:lstStyle/>
        <a:p>
          <a:endParaRPr lang="en-US"/>
        </a:p>
      </dgm:t>
    </dgm:pt>
    <dgm:pt modelId="{5ADEE844-4462-47B2-8DED-CB7B9176BF02}">
      <dgm:prSet phldrT="[Text]"/>
      <dgm:spPr>
        <a:solidFill>
          <a:srgbClr val="70BB50"/>
        </a:solidFill>
      </dgm:spPr>
      <dgm:t>
        <a:bodyPr/>
        <a:lstStyle/>
        <a:p>
          <a:r>
            <a:rPr lang="en-US" dirty="0">
              <a:latin typeface="Myriad Pro" panose="020B0503030403020204" pitchFamily="34" charset="0"/>
            </a:rPr>
            <a:t>Transitional Housing</a:t>
          </a:r>
        </a:p>
        <a:p>
          <a:r>
            <a:rPr lang="en-US" dirty="0">
              <a:latin typeface="Myriad Pro" panose="020B0503030403020204" pitchFamily="34" charset="0"/>
            </a:rPr>
            <a:t>106</a:t>
          </a:r>
        </a:p>
      </dgm:t>
    </dgm:pt>
    <dgm:pt modelId="{ABDD1E6E-A62A-4153-AB9C-AF43F982CA41}" type="parTrans" cxnId="{2E16C256-3F94-4E74-806D-26477F3FED5B}">
      <dgm:prSet/>
      <dgm:spPr/>
      <dgm:t>
        <a:bodyPr/>
        <a:lstStyle/>
        <a:p>
          <a:endParaRPr lang="en-US"/>
        </a:p>
      </dgm:t>
    </dgm:pt>
    <dgm:pt modelId="{363008CB-F0B3-4E6A-BE42-AAC3C2A8702C}" type="sibTrans" cxnId="{2E16C256-3F94-4E74-806D-26477F3FED5B}">
      <dgm:prSet/>
      <dgm:spPr>
        <a:solidFill>
          <a:srgbClr val="5D5F65"/>
        </a:solidFill>
      </dgm:spPr>
      <dgm:t>
        <a:bodyPr/>
        <a:lstStyle/>
        <a:p>
          <a:endParaRPr lang="en-US"/>
        </a:p>
      </dgm:t>
    </dgm:pt>
    <dgm:pt modelId="{E7DC5D77-8A87-4F21-BCDA-D25E96308FBF}">
      <dgm:prSet phldrT="[Text]"/>
      <dgm:spPr>
        <a:solidFill>
          <a:srgbClr val="773489"/>
        </a:solidFill>
      </dgm:spPr>
      <dgm:t>
        <a:bodyPr/>
        <a:lstStyle/>
        <a:p>
          <a:r>
            <a:rPr lang="en-US" dirty="0">
              <a:latin typeface="Myriad Pro" panose="020B0503030403020204" pitchFamily="34" charset="0"/>
            </a:rPr>
            <a:t>Total Sheltered Homeless</a:t>
          </a:r>
        </a:p>
        <a:p>
          <a:r>
            <a:rPr lang="en-US" dirty="0">
              <a:latin typeface="Myriad Pro" panose="020B0503030403020204" pitchFamily="34" charset="0"/>
            </a:rPr>
            <a:t>999</a:t>
          </a:r>
        </a:p>
      </dgm:t>
    </dgm:pt>
    <dgm:pt modelId="{8C79561E-89B3-4A1F-99F4-711A5CB65BD7}" type="parTrans" cxnId="{476A378E-2F67-487A-8E91-C342EE015E4B}">
      <dgm:prSet/>
      <dgm:spPr/>
      <dgm:t>
        <a:bodyPr/>
        <a:lstStyle/>
        <a:p>
          <a:endParaRPr lang="en-US"/>
        </a:p>
      </dgm:t>
    </dgm:pt>
    <dgm:pt modelId="{BB7C4D3E-0F36-446D-B411-34E46979A81F}" type="sibTrans" cxnId="{476A378E-2F67-487A-8E91-C342EE015E4B}">
      <dgm:prSet/>
      <dgm:spPr/>
      <dgm:t>
        <a:bodyPr/>
        <a:lstStyle/>
        <a:p>
          <a:endParaRPr lang="en-US"/>
        </a:p>
      </dgm:t>
    </dgm:pt>
    <dgm:pt modelId="{2B54A835-E0E6-4E9A-A3DD-889C8965EAA2}" type="pres">
      <dgm:prSet presAssocID="{B7563A86-F428-499C-97BF-4304FA1540F6}" presName="Name0" presStyleCnt="0">
        <dgm:presLayoutVars>
          <dgm:dir/>
          <dgm:resizeHandles val="exact"/>
        </dgm:presLayoutVars>
      </dgm:prSet>
      <dgm:spPr/>
    </dgm:pt>
    <dgm:pt modelId="{1461F558-0CAB-4498-95E0-C298216E49B0}" type="pres">
      <dgm:prSet presAssocID="{B7563A86-F428-499C-97BF-4304FA1540F6}" presName="vNodes" presStyleCnt="0"/>
      <dgm:spPr/>
    </dgm:pt>
    <dgm:pt modelId="{737FF998-2A48-40CF-8A18-A12DCADA1E17}" type="pres">
      <dgm:prSet presAssocID="{E751EFD8-21E9-4889-8566-354901CB480A}" presName="node" presStyleLbl="node1" presStyleIdx="0" presStyleCnt="3">
        <dgm:presLayoutVars>
          <dgm:bulletEnabled val="1"/>
        </dgm:presLayoutVars>
      </dgm:prSet>
      <dgm:spPr/>
    </dgm:pt>
    <dgm:pt modelId="{DDA7BD24-0470-430F-887E-6FF4FEE5A8DF}" type="pres">
      <dgm:prSet presAssocID="{CCF9F7D3-A5E5-4D1C-9B1F-C04C8D4AA257}" presName="spacerT" presStyleCnt="0"/>
      <dgm:spPr/>
    </dgm:pt>
    <dgm:pt modelId="{DA9E6CB6-346D-4872-B79D-AF2BE9534F67}" type="pres">
      <dgm:prSet presAssocID="{CCF9F7D3-A5E5-4D1C-9B1F-C04C8D4AA257}" presName="sibTrans" presStyleLbl="sibTrans2D1" presStyleIdx="0" presStyleCnt="2" custLinFactNeighborX="5170" custLinFactNeighborY="-8779"/>
      <dgm:spPr/>
    </dgm:pt>
    <dgm:pt modelId="{376A1A64-1480-46CA-982C-6DE53DB96461}" type="pres">
      <dgm:prSet presAssocID="{CCF9F7D3-A5E5-4D1C-9B1F-C04C8D4AA257}" presName="spacerB" presStyleCnt="0"/>
      <dgm:spPr/>
    </dgm:pt>
    <dgm:pt modelId="{ADCFFB0F-8EB2-42BA-BF3C-41E7CBD78AB1}" type="pres">
      <dgm:prSet presAssocID="{5ADEE844-4462-47B2-8DED-CB7B9176BF02}" presName="node" presStyleLbl="node1" presStyleIdx="1" presStyleCnt="3">
        <dgm:presLayoutVars>
          <dgm:bulletEnabled val="1"/>
        </dgm:presLayoutVars>
      </dgm:prSet>
      <dgm:spPr/>
    </dgm:pt>
    <dgm:pt modelId="{8869C9B6-4753-4CEA-A6B6-2110340E7749}" type="pres">
      <dgm:prSet presAssocID="{B7563A86-F428-499C-97BF-4304FA1540F6}" presName="sibTransLast" presStyleLbl="sibTrans2D1" presStyleIdx="1" presStyleCnt="2"/>
      <dgm:spPr/>
    </dgm:pt>
    <dgm:pt modelId="{627902C2-C9C4-4AB0-882F-0530C49B68C0}" type="pres">
      <dgm:prSet presAssocID="{B7563A86-F428-499C-97BF-4304FA1540F6}" presName="connectorText" presStyleLbl="sibTrans2D1" presStyleIdx="1" presStyleCnt="2"/>
      <dgm:spPr/>
    </dgm:pt>
    <dgm:pt modelId="{005883C6-3E6E-4D00-904B-D0A5B71C9DAC}" type="pres">
      <dgm:prSet presAssocID="{B7563A86-F428-499C-97BF-4304FA1540F6}" presName="lastNode" presStyleLbl="node1" presStyleIdx="2" presStyleCnt="3" custLinFactNeighborY="1323">
        <dgm:presLayoutVars>
          <dgm:bulletEnabled val="1"/>
        </dgm:presLayoutVars>
      </dgm:prSet>
      <dgm:spPr/>
    </dgm:pt>
  </dgm:ptLst>
  <dgm:cxnLst>
    <dgm:cxn modelId="{B131020D-62BA-486A-80FB-A9DF2A31EF97}" type="presOf" srcId="{363008CB-F0B3-4E6A-BE42-AAC3C2A8702C}" destId="{627902C2-C9C4-4AB0-882F-0530C49B68C0}" srcOrd="1" destOrd="0" presId="urn:microsoft.com/office/officeart/2005/8/layout/equation2"/>
    <dgm:cxn modelId="{002E2E33-D052-4156-B8B8-CF45040CA586}" srcId="{B7563A86-F428-499C-97BF-4304FA1540F6}" destId="{E751EFD8-21E9-4889-8566-354901CB480A}" srcOrd="0" destOrd="0" parTransId="{9B2F05A3-8E1E-41FB-8FC0-F2C2685400F7}" sibTransId="{CCF9F7D3-A5E5-4D1C-9B1F-C04C8D4AA257}"/>
    <dgm:cxn modelId="{094AFC34-CA04-442C-B27B-B484FA400086}" type="presOf" srcId="{E7DC5D77-8A87-4F21-BCDA-D25E96308FBF}" destId="{005883C6-3E6E-4D00-904B-D0A5B71C9DAC}" srcOrd="0" destOrd="0" presId="urn:microsoft.com/office/officeart/2005/8/layout/equation2"/>
    <dgm:cxn modelId="{2E16C256-3F94-4E74-806D-26477F3FED5B}" srcId="{B7563A86-F428-499C-97BF-4304FA1540F6}" destId="{5ADEE844-4462-47B2-8DED-CB7B9176BF02}" srcOrd="1" destOrd="0" parTransId="{ABDD1E6E-A62A-4153-AB9C-AF43F982CA41}" sibTransId="{363008CB-F0B3-4E6A-BE42-AAC3C2A8702C}"/>
    <dgm:cxn modelId="{476A378E-2F67-487A-8E91-C342EE015E4B}" srcId="{B7563A86-F428-499C-97BF-4304FA1540F6}" destId="{E7DC5D77-8A87-4F21-BCDA-D25E96308FBF}" srcOrd="2" destOrd="0" parTransId="{8C79561E-89B3-4A1F-99F4-711A5CB65BD7}" sibTransId="{BB7C4D3E-0F36-446D-B411-34E46979A81F}"/>
    <dgm:cxn modelId="{18B26DA4-B6CF-47A1-A1E7-D98831A40BEA}" type="presOf" srcId="{363008CB-F0B3-4E6A-BE42-AAC3C2A8702C}" destId="{8869C9B6-4753-4CEA-A6B6-2110340E7749}" srcOrd="0" destOrd="0" presId="urn:microsoft.com/office/officeart/2005/8/layout/equation2"/>
    <dgm:cxn modelId="{41EAC3A8-284C-45CA-B114-C0B96B59D582}" type="presOf" srcId="{5ADEE844-4462-47B2-8DED-CB7B9176BF02}" destId="{ADCFFB0F-8EB2-42BA-BF3C-41E7CBD78AB1}" srcOrd="0" destOrd="0" presId="urn:microsoft.com/office/officeart/2005/8/layout/equation2"/>
    <dgm:cxn modelId="{19A3C8AA-469A-4956-89D5-9C5B8F87E2B0}" type="presOf" srcId="{CCF9F7D3-A5E5-4D1C-9B1F-C04C8D4AA257}" destId="{DA9E6CB6-346D-4872-B79D-AF2BE9534F67}" srcOrd="0" destOrd="0" presId="urn:microsoft.com/office/officeart/2005/8/layout/equation2"/>
    <dgm:cxn modelId="{14947ABD-F4B9-4910-B8A7-7A9E01802B8E}" type="presOf" srcId="{B7563A86-F428-499C-97BF-4304FA1540F6}" destId="{2B54A835-E0E6-4E9A-A3DD-889C8965EAA2}" srcOrd="0" destOrd="0" presId="urn:microsoft.com/office/officeart/2005/8/layout/equation2"/>
    <dgm:cxn modelId="{71AC6CCE-3246-474F-93C6-5B0F361AAB5A}" type="presOf" srcId="{E751EFD8-21E9-4889-8566-354901CB480A}" destId="{737FF998-2A48-40CF-8A18-A12DCADA1E17}" srcOrd="0" destOrd="0" presId="urn:microsoft.com/office/officeart/2005/8/layout/equation2"/>
    <dgm:cxn modelId="{CCA20770-B26C-41E5-9B73-01ECB96B37EC}" type="presParOf" srcId="{2B54A835-E0E6-4E9A-A3DD-889C8965EAA2}" destId="{1461F558-0CAB-4498-95E0-C298216E49B0}" srcOrd="0" destOrd="0" presId="urn:microsoft.com/office/officeart/2005/8/layout/equation2"/>
    <dgm:cxn modelId="{5EB1DF59-F0A4-49F9-9A88-80D3B2D2AEDE}" type="presParOf" srcId="{1461F558-0CAB-4498-95E0-C298216E49B0}" destId="{737FF998-2A48-40CF-8A18-A12DCADA1E17}" srcOrd="0" destOrd="0" presId="urn:microsoft.com/office/officeart/2005/8/layout/equation2"/>
    <dgm:cxn modelId="{95AD1670-3CCA-4A0B-B84D-C001D79ED01F}" type="presParOf" srcId="{1461F558-0CAB-4498-95E0-C298216E49B0}" destId="{DDA7BD24-0470-430F-887E-6FF4FEE5A8DF}" srcOrd="1" destOrd="0" presId="urn:microsoft.com/office/officeart/2005/8/layout/equation2"/>
    <dgm:cxn modelId="{6391F18A-98F6-4A70-B836-CF0AA6F61E7F}" type="presParOf" srcId="{1461F558-0CAB-4498-95E0-C298216E49B0}" destId="{DA9E6CB6-346D-4872-B79D-AF2BE9534F67}" srcOrd="2" destOrd="0" presId="urn:microsoft.com/office/officeart/2005/8/layout/equation2"/>
    <dgm:cxn modelId="{7CE10867-6954-4D95-9F3A-9B7952A37A04}" type="presParOf" srcId="{1461F558-0CAB-4498-95E0-C298216E49B0}" destId="{376A1A64-1480-46CA-982C-6DE53DB96461}" srcOrd="3" destOrd="0" presId="urn:microsoft.com/office/officeart/2005/8/layout/equation2"/>
    <dgm:cxn modelId="{2873FDEB-089C-4425-8A34-2E6A2DBEF125}" type="presParOf" srcId="{1461F558-0CAB-4498-95E0-C298216E49B0}" destId="{ADCFFB0F-8EB2-42BA-BF3C-41E7CBD78AB1}" srcOrd="4" destOrd="0" presId="urn:microsoft.com/office/officeart/2005/8/layout/equation2"/>
    <dgm:cxn modelId="{A684B966-9934-462E-8086-9B595E03EB5A}" type="presParOf" srcId="{2B54A835-E0E6-4E9A-A3DD-889C8965EAA2}" destId="{8869C9B6-4753-4CEA-A6B6-2110340E7749}" srcOrd="1" destOrd="0" presId="urn:microsoft.com/office/officeart/2005/8/layout/equation2"/>
    <dgm:cxn modelId="{EC04D469-CFAC-44BF-8AF9-D2DB93F181CA}" type="presParOf" srcId="{8869C9B6-4753-4CEA-A6B6-2110340E7749}" destId="{627902C2-C9C4-4AB0-882F-0530C49B68C0}" srcOrd="0" destOrd="0" presId="urn:microsoft.com/office/officeart/2005/8/layout/equation2"/>
    <dgm:cxn modelId="{1F47BEC2-8202-4EDD-8EAF-09DB365A0B7A}" type="presParOf" srcId="{2B54A835-E0E6-4E9A-A3DD-889C8965EAA2}" destId="{005883C6-3E6E-4D00-904B-D0A5B71C9DA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FF998-2A48-40CF-8A18-A12DCADA1E17}">
      <dsp:nvSpPr>
        <dsp:cNvPr id="0" name=""/>
        <dsp:cNvSpPr/>
      </dsp:nvSpPr>
      <dsp:spPr>
        <a:xfrm>
          <a:off x="938256" y="265"/>
          <a:ext cx="1016084" cy="1016084"/>
        </a:xfrm>
        <a:prstGeom prst="ellipse">
          <a:avLst/>
        </a:prstGeom>
        <a:solidFill>
          <a:srgbClr val="EF71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Myriad Pro" panose="020B0503030403020204" pitchFamily="34" charset="0"/>
            </a:rPr>
            <a:t>Emergency Shelter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Myriad Pro" panose="020B0503030403020204" pitchFamily="34" charset="0"/>
            </a:rPr>
            <a:t>893</a:t>
          </a:r>
        </a:p>
      </dsp:txBody>
      <dsp:txXfrm>
        <a:off x="1087058" y="149067"/>
        <a:ext cx="718480" cy="718480"/>
      </dsp:txXfrm>
    </dsp:sp>
    <dsp:sp modelId="{DA9E6CB6-346D-4872-B79D-AF2BE9534F67}">
      <dsp:nvSpPr>
        <dsp:cNvPr id="0" name=""/>
        <dsp:cNvSpPr/>
      </dsp:nvSpPr>
      <dsp:spPr>
        <a:xfrm>
          <a:off x="1182102" y="1091612"/>
          <a:ext cx="589328" cy="589328"/>
        </a:xfrm>
        <a:prstGeom prst="mathPlus">
          <a:avLst/>
        </a:prstGeom>
        <a:solidFill>
          <a:srgbClr val="5D5F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260217" y="1316971"/>
        <a:ext cx="433098" cy="138610"/>
      </dsp:txXfrm>
    </dsp:sp>
    <dsp:sp modelId="{ADCFFB0F-8EB2-42BA-BF3C-41E7CBD78AB1}">
      <dsp:nvSpPr>
        <dsp:cNvPr id="0" name=""/>
        <dsp:cNvSpPr/>
      </dsp:nvSpPr>
      <dsp:spPr>
        <a:xfrm>
          <a:off x="938256" y="1770690"/>
          <a:ext cx="1016084" cy="1016084"/>
        </a:xfrm>
        <a:prstGeom prst="ellipse">
          <a:avLst/>
        </a:prstGeom>
        <a:solidFill>
          <a:srgbClr val="70BB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Myriad Pro" panose="020B0503030403020204" pitchFamily="34" charset="0"/>
            </a:rPr>
            <a:t>Transitional Housing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Myriad Pro" panose="020B0503030403020204" pitchFamily="34" charset="0"/>
            </a:rPr>
            <a:t>106</a:t>
          </a:r>
        </a:p>
      </dsp:txBody>
      <dsp:txXfrm>
        <a:off x="1087058" y="1919492"/>
        <a:ext cx="718480" cy="718480"/>
      </dsp:txXfrm>
    </dsp:sp>
    <dsp:sp modelId="{8869C9B6-4753-4CEA-A6B6-2110340E7749}">
      <dsp:nvSpPr>
        <dsp:cNvPr id="0" name=""/>
        <dsp:cNvSpPr/>
      </dsp:nvSpPr>
      <dsp:spPr>
        <a:xfrm rot="43313">
          <a:off x="2106760" y="1214886"/>
          <a:ext cx="323183" cy="377983"/>
        </a:xfrm>
        <a:prstGeom prst="rightArrow">
          <a:avLst>
            <a:gd name="adj1" fmla="val 60000"/>
            <a:gd name="adj2" fmla="val 50000"/>
          </a:avLst>
        </a:prstGeom>
        <a:solidFill>
          <a:srgbClr val="5D5F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106764" y="1289872"/>
        <a:ext cx="226228" cy="226789"/>
      </dsp:txXfrm>
    </dsp:sp>
    <dsp:sp modelId="{005883C6-3E6E-4D00-904B-D0A5B71C9DAC}">
      <dsp:nvSpPr>
        <dsp:cNvPr id="0" name=""/>
        <dsp:cNvSpPr/>
      </dsp:nvSpPr>
      <dsp:spPr>
        <a:xfrm>
          <a:off x="2563991" y="404321"/>
          <a:ext cx="2032168" cy="2032168"/>
        </a:xfrm>
        <a:prstGeom prst="ellipse">
          <a:avLst/>
        </a:prstGeom>
        <a:solidFill>
          <a:srgbClr val="7734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yriad Pro" panose="020B0503030403020204" pitchFamily="34" charset="0"/>
            </a:rPr>
            <a:t>Total Sheltered Homeless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yriad Pro" panose="020B0503030403020204" pitchFamily="34" charset="0"/>
            </a:rPr>
            <a:t>999</a:t>
          </a:r>
        </a:p>
      </dsp:txBody>
      <dsp:txXfrm>
        <a:off x="2861595" y="701925"/>
        <a:ext cx="1436960" cy="143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5056-34D6-D245-92E2-4845871A34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A175B-0E94-D144-9F11-411EA1F3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8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CED31-FBE8-9140-A4E7-3481FBB8400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9ACAD-8253-2F4F-8970-5AEEE2BC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12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jpeg"/><Relationship Id="rId11" Type="http://schemas.openxmlformats.org/officeDocument/2006/relationships/image" Target="../media/image11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2417"/>
            <a:ext cx="7772400" cy="1330951"/>
          </a:xfrm>
        </p:spPr>
        <p:txBody>
          <a:bodyPr tIns="0" bIns="0"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35456"/>
            <a:ext cx="7772400" cy="812788"/>
          </a:xfrm>
        </p:spPr>
        <p:txBody>
          <a:bodyPr tIns="0" bIns="0">
            <a:normAutofit/>
          </a:bodyPr>
          <a:lstStyle>
            <a:lvl1pPr marL="0" indent="0" algn="ctr">
              <a:lnSpc>
                <a:spcPct val="95000"/>
              </a:lnSpc>
              <a:buNone/>
              <a:defRPr sz="28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12" name="Picture 11" descr="CuevaDeOso-00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469" y="-61371"/>
            <a:ext cx="2168429" cy="1354566"/>
          </a:xfrm>
          <a:prstGeom prst="rect">
            <a:avLst/>
          </a:prstGeom>
        </p:spPr>
      </p:pic>
      <p:pic>
        <p:nvPicPr>
          <p:cNvPr id="13" name="Picture 12" descr="MB_GO_Event281_adj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3"/>
          <a:stretch/>
        </p:blipFill>
        <p:spPr>
          <a:xfrm>
            <a:off x="2905865" y="-25573"/>
            <a:ext cx="1320778" cy="1310392"/>
          </a:xfrm>
          <a:prstGeom prst="rect">
            <a:avLst/>
          </a:prstGeom>
        </p:spPr>
      </p:pic>
      <p:pic>
        <p:nvPicPr>
          <p:cNvPr id="14" name="Picture 13" descr="CuevaDeOso-001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284" y="3979717"/>
            <a:ext cx="2434894" cy="1243600"/>
          </a:xfrm>
          <a:prstGeom prst="rect">
            <a:avLst/>
          </a:prstGeom>
        </p:spPr>
      </p:pic>
      <p:pic>
        <p:nvPicPr>
          <p:cNvPr id="15" name="Picture 14" descr="PaintAndCoffee_169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79717"/>
            <a:ext cx="1260285" cy="1252728"/>
          </a:xfrm>
          <a:prstGeom prst="rect">
            <a:avLst/>
          </a:prstGeom>
        </p:spPr>
      </p:pic>
      <p:pic>
        <p:nvPicPr>
          <p:cNvPr id="16" name="Picture 15" descr="20160915-IMG_7759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440" y="3979717"/>
            <a:ext cx="1235631" cy="1245683"/>
          </a:xfrm>
          <a:prstGeom prst="rect">
            <a:avLst/>
          </a:prstGeom>
        </p:spPr>
      </p:pic>
      <p:pic>
        <p:nvPicPr>
          <p:cNvPr id="18" name="Picture 17" descr="July2016-50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479" y="-25573"/>
            <a:ext cx="1669657" cy="1310678"/>
          </a:xfrm>
          <a:prstGeom prst="rect">
            <a:avLst/>
          </a:prstGeom>
        </p:spPr>
      </p:pic>
      <p:pic>
        <p:nvPicPr>
          <p:cNvPr id="20" name="Picture 19" descr="IMG_1052untitled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8140" y="-25573"/>
            <a:ext cx="1212038" cy="1312475"/>
          </a:xfrm>
          <a:prstGeom prst="rect">
            <a:avLst/>
          </a:prstGeom>
        </p:spPr>
      </p:pic>
      <p:pic>
        <p:nvPicPr>
          <p:cNvPr id="21" name="Picture 20" descr="FenixJune2017_114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363" y="3979717"/>
            <a:ext cx="2135948" cy="1252728"/>
          </a:xfrm>
          <a:prstGeom prst="rect">
            <a:avLst/>
          </a:prstGeom>
        </p:spPr>
      </p:pic>
      <p:pic>
        <p:nvPicPr>
          <p:cNvPr id="22" name="Picture 21" descr="DigiBus-v2.jp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0445"/>
            <a:ext cx="1387623" cy="132555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265018" y="-1779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Paseo55_set2_039_adj.jp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554" y="-25573"/>
            <a:ext cx="2103014" cy="1310678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1276350"/>
            <a:ext cx="9144000" cy="82296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909771"/>
            <a:ext cx="9144000" cy="82296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04916" y="3726847"/>
            <a:ext cx="3030692" cy="1504560"/>
            <a:chOff x="3004916" y="3726847"/>
            <a:chExt cx="3030692" cy="1504560"/>
          </a:xfrm>
        </p:grpSpPr>
        <p:sp>
          <p:nvSpPr>
            <p:cNvPr id="7" name="Rectangle 6"/>
            <p:cNvSpPr/>
            <p:nvPr userDrawn="1"/>
          </p:nvSpPr>
          <p:spPr>
            <a:xfrm>
              <a:off x="3004916" y="3726847"/>
              <a:ext cx="3030692" cy="1504560"/>
            </a:xfrm>
            <a:prstGeom prst="rect">
              <a:avLst/>
            </a:prstGeom>
            <a:solidFill>
              <a:srgbClr val="70BB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H_logoCentered_Rev.ai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313" y="3847956"/>
              <a:ext cx="2891898" cy="963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6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88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449837"/>
            <a:ext cx="5752066" cy="961572"/>
          </a:xfrm>
          <a:solidFill>
            <a:srgbClr val="50A13A"/>
          </a:solidFill>
          <a:ln>
            <a:noFill/>
          </a:ln>
        </p:spPr>
        <p:txBody>
          <a:bodyPr wrap="square" lIns="274320" tIns="118872" rIns="274320" bIns="118872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663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3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87715"/>
            <a:ext cx="1932214" cy="1805214"/>
          </a:xfrm>
          <a:solidFill>
            <a:srgbClr val="50A13A">
              <a:alpha val="80000"/>
            </a:srgbClr>
          </a:solidFill>
          <a:ln>
            <a:noFill/>
          </a:ln>
        </p:spPr>
        <p:txBody>
          <a:bodyPr wrap="square" lIns="274320" tIns="118872" rIns="274320" bIns="118872" anchor="ctr" anchorCtr="0">
            <a:normAutofit/>
          </a:bodyPr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3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11786" y="1487715"/>
            <a:ext cx="1932214" cy="1805214"/>
          </a:xfrm>
          <a:solidFill>
            <a:srgbClr val="50A13A">
              <a:alpha val="80000"/>
            </a:srgbClr>
          </a:solidFill>
          <a:ln>
            <a:noFill/>
          </a:ln>
        </p:spPr>
        <p:txBody>
          <a:bodyPr wrap="square" lIns="274320" tIns="118872" rIns="274320" bIns="118872" anchor="ctr" anchorCtr="0"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3998" cy="4846320"/>
          </a:xfrm>
          <a:prstGeom prst="rect">
            <a:avLst/>
          </a:prstGeom>
          <a:solidFill>
            <a:srgbClr val="50A13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561475"/>
            <a:ext cx="8315157" cy="3088104"/>
          </a:xfrm>
          <a:ln>
            <a:noFill/>
          </a:ln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90727" y="-1122951"/>
            <a:ext cx="153736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1" dirty="0">
                <a:solidFill>
                  <a:srgbClr val="70BB50"/>
                </a:solidFill>
                <a:latin typeface="Georgia"/>
                <a:cs typeface="Georgia"/>
              </a:rPr>
              <a:t>“”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14168" y="3649578"/>
            <a:ext cx="3356047" cy="1191363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9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53472"/>
            <a:ext cx="9143998" cy="489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561475"/>
            <a:ext cx="8315157" cy="3088104"/>
          </a:xfrm>
          <a:ln>
            <a:noFill/>
          </a:ln>
        </p:spPr>
        <p:txBody>
          <a:bodyPr wrap="square"/>
          <a:lstStyle>
            <a:lvl1pPr>
              <a:defRPr>
                <a:solidFill>
                  <a:srgbClr val="70BB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90727" y="-1122951"/>
            <a:ext cx="153736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1" dirty="0">
                <a:solidFill>
                  <a:srgbClr val="70BB50"/>
                </a:solidFill>
                <a:latin typeface="Georgia"/>
                <a:cs typeface="Georgia"/>
              </a:rPr>
              <a:t>“”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14168" y="3649578"/>
            <a:ext cx="3356047" cy="1191363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b="1" i="1">
                <a:solidFill>
                  <a:srgbClr val="70BB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BCF06C-5708-784D-8C68-695012B94711}"/>
              </a:ext>
            </a:extLst>
          </p:cNvPr>
          <p:cNvSpPr/>
          <p:nvPr userDrawn="1"/>
        </p:nvSpPr>
        <p:spPr>
          <a:xfrm>
            <a:off x="457200" y="2569319"/>
            <a:ext cx="3943736" cy="1155682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087CD-37C5-4C49-8922-A6CBDDB520E1}"/>
              </a:ext>
            </a:extLst>
          </p:cNvPr>
          <p:cNvSpPr/>
          <p:nvPr userDrawn="1"/>
        </p:nvSpPr>
        <p:spPr>
          <a:xfrm>
            <a:off x="4482435" y="2569319"/>
            <a:ext cx="3945903" cy="1155682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D682-741F-3A49-8C80-079F40D8E23B}"/>
              </a:ext>
            </a:extLst>
          </p:cNvPr>
          <p:cNvSpPr/>
          <p:nvPr userDrawn="1"/>
        </p:nvSpPr>
        <p:spPr>
          <a:xfrm>
            <a:off x="457200" y="1341617"/>
            <a:ext cx="3943736" cy="1154184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8E471-01F8-2643-B590-0E1DEA4A4C68}"/>
              </a:ext>
            </a:extLst>
          </p:cNvPr>
          <p:cNvSpPr/>
          <p:nvPr userDrawn="1"/>
        </p:nvSpPr>
        <p:spPr>
          <a:xfrm>
            <a:off x="4482435" y="1341617"/>
            <a:ext cx="3945903" cy="1154184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442B4-40D0-0F42-9C93-7C78EF94AE6A}"/>
              </a:ext>
            </a:extLst>
          </p:cNvPr>
          <p:cNvSpPr/>
          <p:nvPr userDrawn="1"/>
        </p:nvSpPr>
        <p:spPr>
          <a:xfrm>
            <a:off x="457200" y="3798518"/>
            <a:ext cx="7971138" cy="930801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CF0C4-FC76-5446-9009-E177E7C3B032}"/>
              </a:ext>
            </a:extLst>
          </p:cNvPr>
          <p:cNvSpPr txBox="1"/>
          <p:nvPr userDrawn="1"/>
        </p:nvSpPr>
        <p:spPr>
          <a:xfrm>
            <a:off x="9515911" y="1494151"/>
            <a:ext cx="2431382" cy="174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50,000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Residents</a:t>
            </a:r>
          </a:p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20,000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Children</a:t>
            </a:r>
          </a:p>
          <a:p>
            <a:pPr>
              <a:lnSpc>
                <a:spcPts val="1060"/>
              </a:lnSpc>
              <a:spcAft>
                <a:spcPts val="1200"/>
              </a:spcAft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(18 years and younger)</a:t>
            </a:r>
          </a:p>
          <a:p>
            <a:pPr>
              <a:lnSpc>
                <a:spcPts val="1480"/>
              </a:lnSpc>
            </a:pPr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19,000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Families</a:t>
            </a:r>
          </a:p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2,800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Seniors </a:t>
            </a:r>
          </a:p>
          <a:p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(62 years and older)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B729C-819B-F24C-B443-CE96DECBA028}"/>
              </a:ext>
            </a:extLst>
          </p:cNvPr>
          <p:cNvSpPr txBox="1"/>
          <p:nvPr userDrawn="1"/>
        </p:nvSpPr>
        <p:spPr>
          <a:xfrm>
            <a:off x="2020648" y="2680838"/>
            <a:ext cx="2263466" cy="983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22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000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CHILDREN</a:t>
            </a:r>
          </a:p>
          <a:p>
            <a:pPr>
              <a:lnSpc>
                <a:spcPct val="90000"/>
              </a:lnSpc>
            </a:pP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(18 years and younger)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0ED25-37E0-8745-92DD-087C26F847EC}"/>
              </a:ext>
            </a:extLst>
          </p:cNvPr>
          <p:cNvSpPr txBox="1"/>
          <p:nvPr userDrawn="1"/>
        </p:nvSpPr>
        <p:spPr>
          <a:xfrm>
            <a:off x="1969554" y="1503489"/>
            <a:ext cx="24313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4</a:t>
            </a:r>
            <a:r>
              <a:rPr lang="en-US" sz="4000" spc="-250" dirty="0">
                <a:solidFill>
                  <a:srgbClr val="773489"/>
                </a:solidFill>
                <a:latin typeface="Myriad Roman"/>
                <a:cs typeface="Myriad Roman"/>
              </a:rPr>
              <a:t>5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000</a:t>
            </a:r>
            <a:endParaRPr lang="en-US" sz="2800" b="1" spc="-100" dirty="0">
              <a:solidFill>
                <a:schemeClr val="tx1">
                  <a:lumMod val="50000"/>
                  <a:lumOff val="50000"/>
                </a:schemeClr>
              </a:solidFill>
              <a:latin typeface="Myriad Roman"/>
              <a:cs typeface="Myriad Roman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RESIDENTS</a:t>
            </a:r>
          </a:p>
        </p:txBody>
      </p:sp>
      <p:pic>
        <p:nvPicPr>
          <p:cNvPr id="18" name="Picture 17" descr="FH_iconSet_v1.pdf">
            <a:extLst>
              <a:ext uri="{FF2B5EF4-FFF2-40B4-BE49-F238E27FC236}">
                <a16:creationId xmlns:a16="http://schemas.microsoft.com/office/drawing/2014/main" id="{DE2953FA-31A9-CF4D-BCE9-6814E63F8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37" y="-342516"/>
            <a:ext cx="1445104" cy="1445104"/>
          </a:xfrm>
          <a:prstGeom prst="rect">
            <a:avLst/>
          </a:prstGeom>
        </p:spPr>
      </p:pic>
      <p:pic>
        <p:nvPicPr>
          <p:cNvPr id="19" name="Picture 18" descr="FH_iconSet_v1.pdf">
            <a:extLst>
              <a:ext uri="{FF2B5EF4-FFF2-40B4-BE49-F238E27FC236}">
                <a16:creationId xmlns:a16="http://schemas.microsoft.com/office/drawing/2014/main" id="{445A25C1-5500-454C-B1EC-B66F0D5B8F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1" y="3533298"/>
            <a:ext cx="1532763" cy="1532763"/>
          </a:xfrm>
          <a:prstGeom prst="rect">
            <a:avLst/>
          </a:prstGeom>
        </p:spPr>
      </p:pic>
      <p:pic>
        <p:nvPicPr>
          <p:cNvPr id="20" name="Picture 19" descr="FH_iconSet_v1.pdf">
            <a:extLst>
              <a:ext uri="{FF2B5EF4-FFF2-40B4-BE49-F238E27FC236}">
                <a16:creationId xmlns:a16="http://schemas.microsoft.com/office/drawing/2014/main" id="{C9640F3E-0BCB-1A4F-953F-E9B05957B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35" y="1234320"/>
            <a:ext cx="1468908" cy="1468908"/>
          </a:xfrm>
          <a:prstGeom prst="rect">
            <a:avLst/>
          </a:prstGeom>
        </p:spPr>
      </p:pic>
      <p:pic>
        <p:nvPicPr>
          <p:cNvPr id="21" name="Picture 20" descr="FH_iconSet_v1.pdf">
            <a:extLst>
              <a:ext uri="{FF2B5EF4-FFF2-40B4-BE49-F238E27FC236}">
                <a16:creationId xmlns:a16="http://schemas.microsoft.com/office/drawing/2014/main" id="{90633C1E-4C9A-5942-B245-55B8DC4D28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41" y="2424110"/>
            <a:ext cx="1437270" cy="1437270"/>
          </a:xfrm>
          <a:prstGeom prst="rect">
            <a:avLst/>
          </a:prstGeom>
        </p:spPr>
      </p:pic>
      <p:pic>
        <p:nvPicPr>
          <p:cNvPr id="22" name="Picture 21" descr="FH_iconSet_v1.pdf">
            <a:extLst>
              <a:ext uri="{FF2B5EF4-FFF2-40B4-BE49-F238E27FC236}">
                <a16:creationId xmlns:a16="http://schemas.microsoft.com/office/drawing/2014/main" id="{72CFA092-0EAE-1A45-A42C-855402A25B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4" y="2367247"/>
            <a:ext cx="1571952" cy="1571952"/>
          </a:xfrm>
          <a:prstGeom prst="rect">
            <a:avLst/>
          </a:prstGeom>
        </p:spPr>
      </p:pic>
      <p:pic>
        <p:nvPicPr>
          <p:cNvPr id="23" name="Picture 22" descr="FH_iconSet_v1.pdf">
            <a:extLst>
              <a:ext uri="{FF2B5EF4-FFF2-40B4-BE49-F238E27FC236}">
                <a16:creationId xmlns:a16="http://schemas.microsoft.com/office/drawing/2014/main" id="{0D646E2D-41CE-2A42-B76A-6751905CE2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3" y="1193674"/>
            <a:ext cx="1437520" cy="14375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97D62C0-957F-3448-8016-6FE2A6D6BD8C}"/>
              </a:ext>
            </a:extLst>
          </p:cNvPr>
          <p:cNvSpPr txBox="1"/>
          <p:nvPr userDrawn="1"/>
        </p:nvSpPr>
        <p:spPr>
          <a:xfrm>
            <a:off x="5765107" y="2680838"/>
            <a:ext cx="22634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350" dirty="0">
                <a:solidFill>
                  <a:srgbClr val="773489"/>
                </a:solidFill>
                <a:latin typeface="Myriad Roman"/>
                <a:cs typeface="Myriad Roman"/>
              </a:rPr>
              <a:t>3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300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SENIORS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(62 years and older)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4EBE0E-FBF6-554D-84EE-6D5AAA83813B}"/>
              </a:ext>
            </a:extLst>
          </p:cNvPr>
          <p:cNvSpPr txBox="1"/>
          <p:nvPr userDrawn="1"/>
        </p:nvSpPr>
        <p:spPr>
          <a:xfrm>
            <a:off x="5714013" y="1503489"/>
            <a:ext cx="24313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380" dirty="0">
                <a:solidFill>
                  <a:srgbClr val="773489"/>
                </a:solidFill>
                <a:latin typeface="Myriad Roman"/>
                <a:cs typeface="Myriad Roman"/>
              </a:rPr>
              <a:t>1</a:t>
            </a:r>
            <a:r>
              <a:rPr lang="en-US" sz="4000" spc="-250" dirty="0">
                <a:solidFill>
                  <a:srgbClr val="773489"/>
                </a:solidFill>
                <a:latin typeface="Myriad Roman"/>
                <a:cs typeface="Myriad Roman"/>
              </a:rPr>
              <a:t>6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500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FAMILIES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77696-5EE3-CA42-887C-888ABA357B81}"/>
              </a:ext>
            </a:extLst>
          </p:cNvPr>
          <p:cNvSpPr txBox="1"/>
          <p:nvPr userDrawn="1"/>
        </p:nvSpPr>
        <p:spPr>
          <a:xfrm>
            <a:off x="2020648" y="3979637"/>
            <a:ext cx="64076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spc="-380" baseline="30000" dirty="0">
                <a:solidFill>
                  <a:srgbClr val="773489"/>
                </a:solidFill>
                <a:latin typeface="Myriad Roman"/>
                <a:cs typeface="Myriad Roman"/>
              </a:rPr>
              <a:t>$</a:t>
            </a:r>
            <a:r>
              <a:rPr lang="en-US" sz="4000" spc="-450" dirty="0">
                <a:solidFill>
                  <a:srgbClr val="773489"/>
                </a:solidFill>
                <a:latin typeface="Myriad Roman"/>
                <a:cs typeface="Myriad Roman"/>
              </a:rPr>
              <a:t>11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,900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AVERAGE RESIDENT ANNUAL INCOME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BB5AF7A-AE3B-1840-A24D-3A231D98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75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C0D4B0E-0609-E741-B641-942D3E560B62}"/>
              </a:ext>
            </a:extLst>
          </p:cNvPr>
          <p:cNvSpPr/>
          <p:nvPr userDrawn="1"/>
        </p:nvSpPr>
        <p:spPr>
          <a:xfrm>
            <a:off x="45720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81E05-345C-8442-A6A8-6ADC9452B89D}"/>
              </a:ext>
            </a:extLst>
          </p:cNvPr>
          <p:cNvSpPr/>
          <p:nvPr userDrawn="1"/>
        </p:nvSpPr>
        <p:spPr>
          <a:xfrm>
            <a:off x="713232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AD088E-394E-6741-8BBA-6F7101F49E0E}"/>
              </a:ext>
            </a:extLst>
          </p:cNvPr>
          <p:cNvSpPr/>
          <p:nvPr userDrawn="1"/>
        </p:nvSpPr>
        <p:spPr>
          <a:xfrm>
            <a:off x="212598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68656F-4958-C746-A279-572A9BAB69E5}"/>
              </a:ext>
            </a:extLst>
          </p:cNvPr>
          <p:cNvSpPr/>
          <p:nvPr userDrawn="1"/>
        </p:nvSpPr>
        <p:spPr>
          <a:xfrm>
            <a:off x="379476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37668-A61E-8B44-B905-C11C865D3766}"/>
              </a:ext>
            </a:extLst>
          </p:cNvPr>
          <p:cNvSpPr/>
          <p:nvPr userDrawn="1"/>
        </p:nvSpPr>
        <p:spPr>
          <a:xfrm>
            <a:off x="546354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FH_iconSet_v1.pdf">
            <a:extLst>
              <a:ext uri="{FF2B5EF4-FFF2-40B4-BE49-F238E27FC236}">
                <a16:creationId xmlns:a16="http://schemas.microsoft.com/office/drawing/2014/main" id="{8BBCD68E-7BFE-C346-8600-107B2B222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1" y="1358879"/>
            <a:ext cx="1311649" cy="1311649"/>
          </a:xfrm>
          <a:prstGeom prst="rect">
            <a:avLst/>
          </a:prstGeom>
        </p:spPr>
      </p:pic>
      <p:pic>
        <p:nvPicPr>
          <p:cNvPr id="33" name="Picture 32" descr="FH_iconSet_v1.pdf">
            <a:extLst>
              <a:ext uri="{FF2B5EF4-FFF2-40B4-BE49-F238E27FC236}">
                <a16:creationId xmlns:a16="http://schemas.microsoft.com/office/drawing/2014/main" id="{E9CE2353-A216-A443-BFB1-F250914D9C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38" y="1367032"/>
            <a:ext cx="1209965" cy="1209963"/>
          </a:xfrm>
          <a:prstGeom prst="rect">
            <a:avLst/>
          </a:prstGeom>
        </p:spPr>
      </p:pic>
      <p:pic>
        <p:nvPicPr>
          <p:cNvPr id="34" name="Picture 33" descr="FH_iconSet_v1.pdf">
            <a:extLst>
              <a:ext uri="{FF2B5EF4-FFF2-40B4-BE49-F238E27FC236}">
                <a16:creationId xmlns:a16="http://schemas.microsoft.com/office/drawing/2014/main" id="{C7074571-C75B-7B49-9838-1EB46B247B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73" y="1337615"/>
            <a:ext cx="1311649" cy="1311649"/>
          </a:xfrm>
          <a:prstGeom prst="rect">
            <a:avLst/>
          </a:prstGeom>
        </p:spPr>
      </p:pic>
      <p:pic>
        <p:nvPicPr>
          <p:cNvPr id="35" name="Picture 34" descr="FH_iconSet_v1.pdf">
            <a:extLst>
              <a:ext uri="{FF2B5EF4-FFF2-40B4-BE49-F238E27FC236}">
                <a16:creationId xmlns:a16="http://schemas.microsoft.com/office/drawing/2014/main" id="{32DCCDC5-D7ED-2A4A-83B3-C3140B39A9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91" y="1440700"/>
            <a:ext cx="1219410" cy="1219408"/>
          </a:xfrm>
          <a:prstGeom prst="rect">
            <a:avLst/>
          </a:prstGeom>
        </p:spPr>
      </p:pic>
      <p:pic>
        <p:nvPicPr>
          <p:cNvPr id="36" name="Picture 35" descr="FH_iconSet_v1.pdf">
            <a:extLst>
              <a:ext uri="{FF2B5EF4-FFF2-40B4-BE49-F238E27FC236}">
                <a16:creationId xmlns:a16="http://schemas.microsoft.com/office/drawing/2014/main" id="{EE98A636-2D58-C541-92FF-D0D30698A4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51" y="1416729"/>
            <a:ext cx="1340499" cy="1340499"/>
          </a:xfrm>
          <a:prstGeom prst="rect">
            <a:avLst/>
          </a:prstGeom>
        </p:spPr>
      </p:pic>
      <p:sp>
        <p:nvSpPr>
          <p:cNvPr id="37" name="Down Arrow 36">
            <a:extLst>
              <a:ext uri="{FF2B5EF4-FFF2-40B4-BE49-F238E27FC236}">
                <a16:creationId xmlns:a16="http://schemas.microsoft.com/office/drawing/2014/main" id="{0A7C7B40-6909-B644-AB9E-1C24739C56EC}"/>
              </a:ext>
            </a:extLst>
          </p:cNvPr>
          <p:cNvSpPr/>
          <p:nvPr userDrawn="1"/>
        </p:nvSpPr>
        <p:spPr>
          <a:xfrm>
            <a:off x="54428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2D6263-D069-B24F-A4E6-99267057CA29}"/>
              </a:ext>
            </a:extLst>
          </p:cNvPr>
          <p:cNvSpPr txBox="1"/>
          <p:nvPr userDrawn="1"/>
        </p:nvSpPr>
        <p:spPr>
          <a:xfrm>
            <a:off x="544286" y="2499446"/>
            <a:ext cx="1407886" cy="1233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Administer Housing Choice Vouchers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13,000</a:t>
            </a:r>
            <a:r>
              <a:rPr lang="en-US" sz="1100" dirty="0">
                <a:latin typeface="Myriad Roman"/>
                <a:cs typeface="Myriad Roman"/>
              </a:rPr>
              <a:t> Vouchers</a:t>
            </a:r>
          </a:p>
          <a:p>
            <a:pPr marL="91440" indent="-91440"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36,000</a:t>
            </a:r>
            <a:r>
              <a:rPr lang="en-US" sz="1100" dirty="0">
                <a:latin typeface="Myriad Roman"/>
                <a:cs typeface="Myriad Roman"/>
              </a:rPr>
              <a:t> Residents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9DD7C150-D0C8-344F-B945-318F838D9855}"/>
              </a:ext>
            </a:extLst>
          </p:cNvPr>
          <p:cNvSpPr/>
          <p:nvPr userDrawn="1"/>
        </p:nvSpPr>
        <p:spPr>
          <a:xfrm>
            <a:off x="721940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BC55E0-0587-6A4A-8B4D-E36F35E0862F}"/>
              </a:ext>
            </a:extLst>
          </p:cNvPr>
          <p:cNvSpPr txBox="1"/>
          <p:nvPr userDrawn="1"/>
        </p:nvSpPr>
        <p:spPr>
          <a:xfrm>
            <a:off x="7219406" y="2499446"/>
            <a:ext cx="1379205" cy="1659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Real Estate Developer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Development </a:t>
            </a:r>
            <a:br>
              <a:rPr lang="en-US" sz="1100" dirty="0">
                <a:latin typeface="Myriad Roman"/>
                <a:cs typeface="Myriad Roman"/>
              </a:rPr>
            </a:br>
            <a:r>
              <a:rPr lang="en-US" sz="1100" dirty="0">
                <a:latin typeface="Myriad Roman"/>
                <a:cs typeface="Myriad Roman"/>
              </a:rPr>
              <a:t>since 2008:</a:t>
            </a:r>
          </a:p>
          <a:p>
            <a:pPr marL="182880" lvl="1">
              <a:lnSpc>
                <a:spcPts val="1100"/>
              </a:lnSpc>
              <a:spcAft>
                <a:spcPts val="300"/>
              </a:spcAft>
            </a:pPr>
            <a:r>
              <a:rPr lang="en-US" sz="1100" b="1" dirty="0">
                <a:latin typeface="Myriad Roman"/>
                <a:cs typeface="Myriad Roman"/>
              </a:rPr>
              <a:t>1,073</a:t>
            </a:r>
            <a:r>
              <a:rPr lang="en-US" sz="1100" dirty="0">
                <a:latin typeface="Myriad Roman"/>
                <a:cs typeface="Myriad Roman"/>
              </a:rPr>
              <a:t> new units</a:t>
            </a:r>
            <a:br>
              <a:rPr lang="en-US" sz="1100" dirty="0">
                <a:latin typeface="Myriad Roman"/>
                <a:cs typeface="Myriad Roman"/>
              </a:rPr>
            </a:br>
            <a:r>
              <a:rPr lang="en-US" sz="1100" b="1" dirty="0">
                <a:latin typeface="Myriad Roman"/>
                <a:cs typeface="Myriad Roman"/>
              </a:rPr>
              <a:t>640</a:t>
            </a:r>
            <a:r>
              <a:rPr lang="en-US" sz="1100" dirty="0">
                <a:latin typeface="Myriad Roman"/>
                <a:cs typeface="Myriad Roman"/>
              </a:rPr>
              <a:t> units renovated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220</a:t>
            </a:r>
            <a:r>
              <a:rPr lang="en-US" sz="1100" dirty="0">
                <a:latin typeface="Myriad Roman"/>
                <a:cs typeface="Myriad Roman"/>
              </a:rPr>
              <a:t> employees based at </a:t>
            </a:r>
            <a:r>
              <a:rPr lang="en-US" sz="1100" b="1" dirty="0">
                <a:latin typeface="Myriad Roman"/>
                <a:cs typeface="Myriad Roman"/>
              </a:rPr>
              <a:t>XX</a:t>
            </a:r>
            <a:r>
              <a:rPr lang="en-US" sz="1100" dirty="0">
                <a:latin typeface="Myriad Roman"/>
                <a:cs typeface="Myriad Roman"/>
              </a:rPr>
              <a:t> Fresno Housing sites across the county</a:t>
            </a: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054CA764-37A8-4841-9511-82FB4F622822}"/>
              </a:ext>
            </a:extLst>
          </p:cNvPr>
          <p:cNvSpPr/>
          <p:nvPr userDrawn="1"/>
        </p:nvSpPr>
        <p:spPr>
          <a:xfrm>
            <a:off x="221306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483A2C-7776-AC4F-A77F-B02B6D3C38F1}"/>
              </a:ext>
            </a:extLst>
          </p:cNvPr>
          <p:cNvSpPr txBox="1"/>
          <p:nvPr userDrawn="1"/>
        </p:nvSpPr>
        <p:spPr>
          <a:xfrm>
            <a:off x="2213066" y="2499446"/>
            <a:ext cx="1407886" cy="2082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Homeless </a:t>
            </a:r>
            <a:b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</a:b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Support, Advocacy, &amp; Coordination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Lead applicant Fresno/Madera COC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National acclaim for addressing homelessness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825</a:t>
            </a:r>
            <a:r>
              <a:rPr lang="en-US" sz="1100" dirty="0">
                <a:latin typeface="Myriad Roman"/>
                <a:cs typeface="Myriad Roman"/>
              </a:rPr>
              <a:t> formerly homeless individuals and families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31905A3B-3C01-BB4E-A271-F5D2494840E5}"/>
              </a:ext>
            </a:extLst>
          </p:cNvPr>
          <p:cNvSpPr/>
          <p:nvPr userDrawn="1"/>
        </p:nvSpPr>
        <p:spPr>
          <a:xfrm>
            <a:off x="388184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B991EA-5336-0340-8DA3-B564DE54EF73}"/>
              </a:ext>
            </a:extLst>
          </p:cNvPr>
          <p:cNvSpPr txBox="1"/>
          <p:nvPr userDrawn="1"/>
        </p:nvSpPr>
        <p:spPr>
          <a:xfrm>
            <a:off x="3881846" y="2499446"/>
            <a:ext cx="1407886" cy="1165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Facilitator of Resident Services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Health and wellness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Education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Wage Progression</a:t>
            </a: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62C669E7-01EE-6149-BF3D-13FEA64B4406}"/>
              </a:ext>
            </a:extLst>
          </p:cNvPr>
          <p:cNvSpPr/>
          <p:nvPr userDrawn="1"/>
        </p:nvSpPr>
        <p:spPr>
          <a:xfrm>
            <a:off x="555062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3FEA41-BE11-1247-A3C8-FF0CF8EC7AC5}"/>
              </a:ext>
            </a:extLst>
          </p:cNvPr>
          <p:cNvSpPr txBox="1"/>
          <p:nvPr userDrawn="1"/>
        </p:nvSpPr>
        <p:spPr>
          <a:xfrm>
            <a:off x="5550626" y="2499446"/>
            <a:ext cx="1407886" cy="915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Property </a:t>
            </a:r>
            <a:b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</a:b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Manager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3,700</a:t>
            </a:r>
            <a:r>
              <a:rPr lang="en-US" sz="1100" dirty="0">
                <a:latin typeface="Myriad Roman"/>
                <a:cs typeface="Myriad Roman"/>
              </a:rPr>
              <a:t> affordable housing units, serving 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9,000</a:t>
            </a:r>
            <a:r>
              <a:rPr lang="en-US" sz="1100" dirty="0">
                <a:latin typeface="Myriad Roman"/>
                <a:cs typeface="Myriad Roman"/>
              </a:rPr>
              <a:t> residents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F36616F-E821-C94B-B44A-95D95890C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227591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6640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2417"/>
            <a:ext cx="7772400" cy="1330951"/>
          </a:xfrm>
        </p:spPr>
        <p:txBody>
          <a:bodyPr tIns="0" bIns="0"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35456"/>
            <a:ext cx="7772400" cy="812788"/>
          </a:xfrm>
        </p:spPr>
        <p:txBody>
          <a:bodyPr tIns="0" bIns="0">
            <a:normAutofit/>
          </a:bodyPr>
          <a:lstStyle>
            <a:lvl1pPr marL="0" indent="0" algn="ctr">
              <a:lnSpc>
                <a:spcPct val="95000"/>
              </a:lnSpc>
              <a:buNone/>
              <a:defRPr sz="28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468" y="1"/>
            <a:ext cx="1708845" cy="1276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41299" y="12756"/>
            <a:ext cx="1290011" cy="1264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98" y="3979717"/>
            <a:ext cx="2342543" cy="124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164" y="3979717"/>
            <a:ext cx="1282527" cy="120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608" y="3979717"/>
            <a:ext cx="1008244" cy="12456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365" y="-25573"/>
            <a:ext cx="1670775" cy="13106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962" y="0"/>
            <a:ext cx="1212038" cy="1276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364" y="3979717"/>
            <a:ext cx="1830950" cy="1243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1"/>
            <a:ext cx="1365469" cy="127635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265018" y="-1779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Paseo55_set2_039_adj.jp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554" y="-25573"/>
            <a:ext cx="2103014" cy="1310678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1276350"/>
            <a:ext cx="9144000" cy="82296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909771"/>
            <a:ext cx="9144000" cy="82296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04916" y="3726847"/>
            <a:ext cx="3030692" cy="1504560"/>
            <a:chOff x="3004916" y="3726847"/>
            <a:chExt cx="3030692" cy="1504560"/>
          </a:xfrm>
        </p:grpSpPr>
        <p:sp>
          <p:nvSpPr>
            <p:cNvPr id="7" name="Rectangle 6"/>
            <p:cNvSpPr/>
            <p:nvPr userDrawn="1"/>
          </p:nvSpPr>
          <p:spPr>
            <a:xfrm>
              <a:off x="3004916" y="3726847"/>
              <a:ext cx="3030692" cy="1504560"/>
            </a:xfrm>
            <a:prstGeom prst="rect">
              <a:avLst/>
            </a:prstGeom>
            <a:solidFill>
              <a:srgbClr val="EF712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H_logoCentered_Rev.ai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313" y="3847956"/>
              <a:ext cx="2891898" cy="963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7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7239770" cy="36003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7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6237514" cy="3569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7239770" cy="3600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51068"/>
            <a:ext cx="6237514" cy="27527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201" y="1271165"/>
            <a:ext cx="6208423" cy="80094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rgbClr val="EF712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241187"/>
            <a:ext cx="3045327" cy="3572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3608136" y="1241187"/>
            <a:ext cx="3045327" cy="3572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2 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199" y="2072105"/>
            <a:ext cx="3045327" cy="2882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57201" y="1271165"/>
            <a:ext cx="6208423" cy="80094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rgbClr val="EF712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08136" y="2072105"/>
            <a:ext cx="3045327" cy="2882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a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1227591"/>
            <a:ext cx="8686800" cy="0"/>
          </a:xfrm>
          <a:prstGeom prst="line">
            <a:avLst/>
          </a:prstGeom>
          <a:ln w="12700" cmpd="sng">
            <a:solidFill>
              <a:srgbClr val="EF712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304" y="173789"/>
            <a:ext cx="4502485" cy="5047893"/>
          </a:xfrm>
          <a:solidFill>
            <a:schemeClr val="bg1"/>
          </a:solidFill>
          <a:ln>
            <a:solidFill>
              <a:srgbClr val="5D5F6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09670" y="0"/>
            <a:ext cx="4142232" cy="1241187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09669" y="1271165"/>
            <a:ext cx="4142232" cy="33944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4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Big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735"/>
            <a:ext cx="8312484" cy="85725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1" y="778168"/>
            <a:ext cx="8312484" cy="491832"/>
          </a:xfrm>
        </p:spPr>
        <p:txBody>
          <a:bodyPr tIns="0" bIns="0">
            <a:normAutofit/>
          </a:bodyPr>
          <a:lstStyle>
            <a:lvl1pPr marL="0" indent="0">
              <a:buNone/>
              <a:defRPr sz="2400" b="0" i="1">
                <a:solidFill>
                  <a:srgbClr val="EF712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5222" y="1270000"/>
            <a:ext cx="8312484" cy="3689683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4835525"/>
          </a:xfrm>
          <a:solidFill>
            <a:schemeClr val="bg1"/>
          </a:solidFill>
        </p:spPr>
        <p:txBody>
          <a:bodyPr lIns="457200" tIns="457200" rIns="457200" bIns="457200" anchor="ctr" anchorCtr="0">
            <a:normAutofit/>
          </a:bodyPr>
          <a:lstStyle>
            <a:lvl1pPr marL="0" indent="0" algn="ctr">
              <a:buNone/>
              <a:defRPr sz="3200" b="1">
                <a:solidFill>
                  <a:srgbClr val="EF7129"/>
                </a:solidFill>
                <a:latin typeface="Myriad Roman"/>
                <a:cs typeface="Myriad Roman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19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88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449837"/>
            <a:ext cx="5752066" cy="961572"/>
          </a:xfrm>
          <a:solidFill>
            <a:srgbClr val="EF7129"/>
          </a:solidFill>
          <a:ln>
            <a:noFill/>
          </a:ln>
        </p:spPr>
        <p:txBody>
          <a:bodyPr wrap="square" lIns="274320" tIns="118872" rIns="274320" bIns="118872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508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3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87715"/>
            <a:ext cx="1932214" cy="1805214"/>
          </a:xfrm>
          <a:solidFill>
            <a:srgbClr val="EF7129">
              <a:alpha val="80000"/>
            </a:srgbClr>
          </a:solidFill>
          <a:ln>
            <a:noFill/>
          </a:ln>
        </p:spPr>
        <p:txBody>
          <a:bodyPr wrap="square" lIns="274320" tIns="118872" rIns="274320" bIns="118872" anchor="ctr" anchorCtr="0">
            <a:normAutofit/>
          </a:bodyPr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3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11786" y="1487715"/>
            <a:ext cx="1932214" cy="1805214"/>
          </a:xfrm>
          <a:solidFill>
            <a:srgbClr val="EF7129">
              <a:alpha val="80000"/>
            </a:srgbClr>
          </a:solidFill>
          <a:ln>
            <a:noFill/>
          </a:ln>
        </p:spPr>
        <p:txBody>
          <a:bodyPr wrap="square" lIns="274320" tIns="118872" rIns="274320" bIns="118872" anchor="ctr" anchorCtr="0"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3998" cy="4846320"/>
          </a:xfrm>
          <a:prstGeom prst="rect">
            <a:avLst/>
          </a:prstGeom>
          <a:solidFill>
            <a:srgbClr val="C354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561475"/>
            <a:ext cx="8315157" cy="3088104"/>
          </a:xfrm>
          <a:ln>
            <a:noFill/>
          </a:ln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90727" y="-1122951"/>
            <a:ext cx="153736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1" dirty="0">
                <a:solidFill>
                  <a:srgbClr val="EF7129"/>
                </a:solidFill>
                <a:latin typeface="Georgia"/>
                <a:cs typeface="Georgia"/>
              </a:rPr>
              <a:t>“”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14168" y="3649578"/>
            <a:ext cx="3356047" cy="1191363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6237514" cy="3569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53472"/>
            <a:ext cx="9143998" cy="489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561475"/>
            <a:ext cx="8315157" cy="3088104"/>
          </a:xfrm>
          <a:ln>
            <a:noFill/>
          </a:ln>
        </p:spPr>
        <p:txBody>
          <a:bodyPr wrap="square"/>
          <a:lstStyle>
            <a:lvl1pPr>
              <a:defRPr>
                <a:solidFill>
                  <a:srgbClr val="EF71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90727" y="-1122951"/>
            <a:ext cx="153736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1" dirty="0">
                <a:solidFill>
                  <a:srgbClr val="DC661E"/>
                </a:solidFill>
                <a:latin typeface="Georgia"/>
                <a:cs typeface="Georgia"/>
              </a:rPr>
              <a:t>“”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14168" y="3649578"/>
            <a:ext cx="3356047" cy="1191363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b="1" i="1">
                <a:solidFill>
                  <a:srgbClr val="EF71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BCF06C-5708-784D-8C68-695012B94711}"/>
              </a:ext>
            </a:extLst>
          </p:cNvPr>
          <p:cNvSpPr/>
          <p:nvPr userDrawn="1"/>
        </p:nvSpPr>
        <p:spPr>
          <a:xfrm>
            <a:off x="457200" y="2569319"/>
            <a:ext cx="3943736" cy="1155682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087CD-37C5-4C49-8922-A6CBDDB520E1}"/>
              </a:ext>
            </a:extLst>
          </p:cNvPr>
          <p:cNvSpPr/>
          <p:nvPr userDrawn="1"/>
        </p:nvSpPr>
        <p:spPr>
          <a:xfrm>
            <a:off x="4482435" y="2569319"/>
            <a:ext cx="3945903" cy="1155682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D682-741F-3A49-8C80-079F40D8E23B}"/>
              </a:ext>
            </a:extLst>
          </p:cNvPr>
          <p:cNvSpPr/>
          <p:nvPr userDrawn="1"/>
        </p:nvSpPr>
        <p:spPr>
          <a:xfrm>
            <a:off x="457200" y="1341617"/>
            <a:ext cx="3943736" cy="1154184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8E471-01F8-2643-B590-0E1DEA4A4C68}"/>
              </a:ext>
            </a:extLst>
          </p:cNvPr>
          <p:cNvSpPr/>
          <p:nvPr userDrawn="1"/>
        </p:nvSpPr>
        <p:spPr>
          <a:xfrm>
            <a:off x="4482435" y="1341617"/>
            <a:ext cx="3945903" cy="1154184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442B4-40D0-0F42-9C93-7C78EF94AE6A}"/>
              </a:ext>
            </a:extLst>
          </p:cNvPr>
          <p:cNvSpPr/>
          <p:nvPr userDrawn="1"/>
        </p:nvSpPr>
        <p:spPr>
          <a:xfrm>
            <a:off x="457200" y="3798518"/>
            <a:ext cx="7971138" cy="930801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0AEE7F-6B82-874C-9BBC-3CBBD6BF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7591"/>
          </a:xfrm>
        </p:spPr>
        <p:txBody>
          <a:bodyPr/>
          <a:lstStyle/>
          <a:p>
            <a:r>
              <a:rPr lang="en-US" dirty="0"/>
              <a:t>Serving Fresno County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CF0C4-FC76-5446-9009-E177E7C3B032}"/>
              </a:ext>
            </a:extLst>
          </p:cNvPr>
          <p:cNvSpPr txBox="1"/>
          <p:nvPr userDrawn="1"/>
        </p:nvSpPr>
        <p:spPr>
          <a:xfrm>
            <a:off x="9515911" y="1494151"/>
            <a:ext cx="2431382" cy="174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50,000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Residents</a:t>
            </a:r>
          </a:p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20,000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Children</a:t>
            </a:r>
          </a:p>
          <a:p>
            <a:pPr>
              <a:lnSpc>
                <a:spcPts val="1060"/>
              </a:lnSpc>
              <a:spcAft>
                <a:spcPts val="1200"/>
              </a:spcAft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(18 years and younger)</a:t>
            </a:r>
          </a:p>
          <a:p>
            <a:pPr>
              <a:lnSpc>
                <a:spcPts val="1480"/>
              </a:lnSpc>
            </a:pPr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19,000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Families</a:t>
            </a:r>
          </a:p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2,800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Seniors </a:t>
            </a:r>
          </a:p>
          <a:p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(62 years and older)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B729C-819B-F24C-B443-CE96DECBA028}"/>
              </a:ext>
            </a:extLst>
          </p:cNvPr>
          <p:cNvSpPr txBox="1"/>
          <p:nvPr userDrawn="1"/>
        </p:nvSpPr>
        <p:spPr>
          <a:xfrm>
            <a:off x="2020648" y="2680838"/>
            <a:ext cx="2263466" cy="983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22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000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CHILDREN</a:t>
            </a:r>
          </a:p>
          <a:p>
            <a:pPr>
              <a:lnSpc>
                <a:spcPct val="90000"/>
              </a:lnSpc>
            </a:pP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(18 years and younger)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0ED25-37E0-8745-92DD-087C26F847EC}"/>
              </a:ext>
            </a:extLst>
          </p:cNvPr>
          <p:cNvSpPr txBox="1"/>
          <p:nvPr userDrawn="1"/>
        </p:nvSpPr>
        <p:spPr>
          <a:xfrm>
            <a:off x="1969554" y="1503489"/>
            <a:ext cx="24313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4</a:t>
            </a:r>
            <a:r>
              <a:rPr lang="en-US" sz="4000" spc="-250" dirty="0">
                <a:solidFill>
                  <a:srgbClr val="773489"/>
                </a:solidFill>
                <a:latin typeface="Myriad Roman"/>
                <a:cs typeface="Myriad Roman"/>
              </a:rPr>
              <a:t>5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000</a:t>
            </a:r>
            <a:endParaRPr lang="en-US" sz="2800" b="1" spc="-100" dirty="0">
              <a:solidFill>
                <a:schemeClr val="tx1">
                  <a:lumMod val="50000"/>
                  <a:lumOff val="50000"/>
                </a:schemeClr>
              </a:solidFill>
              <a:latin typeface="Myriad Roman"/>
              <a:cs typeface="Myriad Roman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RESIDENTS</a:t>
            </a:r>
          </a:p>
        </p:txBody>
      </p:sp>
      <p:pic>
        <p:nvPicPr>
          <p:cNvPr id="18" name="Picture 17" descr="FH_iconSet_v1.pdf">
            <a:extLst>
              <a:ext uri="{FF2B5EF4-FFF2-40B4-BE49-F238E27FC236}">
                <a16:creationId xmlns:a16="http://schemas.microsoft.com/office/drawing/2014/main" id="{DE2953FA-31A9-CF4D-BCE9-6814E63F8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37" y="-342516"/>
            <a:ext cx="1445104" cy="1445104"/>
          </a:xfrm>
          <a:prstGeom prst="rect">
            <a:avLst/>
          </a:prstGeom>
        </p:spPr>
      </p:pic>
      <p:pic>
        <p:nvPicPr>
          <p:cNvPr id="19" name="Picture 18" descr="FH_iconSet_v1.pdf">
            <a:extLst>
              <a:ext uri="{FF2B5EF4-FFF2-40B4-BE49-F238E27FC236}">
                <a16:creationId xmlns:a16="http://schemas.microsoft.com/office/drawing/2014/main" id="{445A25C1-5500-454C-B1EC-B66F0D5B8F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1" y="3533298"/>
            <a:ext cx="1532763" cy="1532763"/>
          </a:xfrm>
          <a:prstGeom prst="rect">
            <a:avLst/>
          </a:prstGeom>
        </p:spPr>
      </p:pic>
      <p:pic>
        <p:nvPicPr>
          <p:cNvPr id="20" name="Picture 19" descr="FH_iconSet_v1.pdf">
            <a:extLst>
              <a:ext uri="{FF2B5EF4-FFF2-40B4-BE49-F238E27FC236}">
                <a16:creationId xmlns:a16="http://schemas.microsoft.com/office/drawing/2014/main" id="{C9640F3E-0BCB-1A4F-953F-E9B05957B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35" y="1234320"/>
            <a:ext cx="1468908" cy="1468908"/>
          </a:xfrm>
          <a:prstGeom prst="rect">
            <a:avLst/>
          </a:prstGeom>
        </p:spPr>
      </p:pic>
      <p:pic>
        <p:nvPicPr>
          <p:cNvPr id="21" name="Picture 20" descr="FH_iconSet_v1.pdf">
            <a:extLst>
              <a:ext uri="{FF2B5EF4-FFF2-40B4-BE49-F238E27FC236}">
                <a16:creationId xmlns:a16="http://schemas.microsoft.com/office/drawing/2014/main" id="{90633C1E-4C9A-5942-B245-55B8DC4D28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41" y="2424110"/>
            <a:ext cx="1437270" cy="1437270"/>
          </a:xfrm>
          <a:prstGeom prst="rect">
            <a:avLst/>
          </a:prstGeom>
        </p:spPr>
      </p:pic>
      <p:pic>
        <p:nvPicPr>
          <p:cNvPr id="22" name="Picture 21" descr="FH_iconSet_v1.pdf">
            <a:extLst>
              <a:ext uri="{FF2B5EF4-FFF2-40B4-BE49-F238E27FC236}">
                <a16:creationId xmlns:a16="http://schemas.microsoft.com/office/drawing/2014/main" id="{72CFA092-0EAE-1A45-A42C-855402A25B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4" y="2367247"/>
            <a:ext cx="1571952" cy="1571952"/>
          </a:xfrm>
          <a:prstGeom prst="rect">
            <a:avLst/>
          </a:prstGeom>
        </p:spPr>
      </p:pic>
      <p:pic>
        <p:nvPicPr>
          <p:cNvPr id="23" name="Picture 22" descr="FH_iconSet_v1.pdf">
            <a:extLst>
              <a:ext uri="{FF2B5EF4-FFF2-40B4-BE49-F238E27FC236}">
                <a16:creationId xmlns:a16="http://schemas.microsoft.com/office/drawing/2014/main" id="{0D646E2D-41CE-2A42-B76A-6751905CE2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3" y="1193674"/>
            <a:ext cx="1437520" cy="14375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97D62C0-957F-3448-8016-6FE2A6D6BD8C}"/>
              </a:ext>
            </a:extLst>
          </p:cNvPr>
          <p:cNvSpPr txBox="1"/>
          <p:nvPr userDrawn="1"/>
        </p:nvSpPr>
        <p:spPr>
          <a:xfrm>
            <a:off x="5765107" y="2680838"/>
            <a:ext cx="22634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350" dirty="0">
                <a:solidFill>
                  <a:srgbClr val="773489"/>
                </a:solidFill>
                <a:latin typeface="Myriad Roman"/>
                <a:cs typeface="Myriad Roman"/>
              </a:rPr>
              <a:t>3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300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SENIORS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(62 years and older)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4EBE0E-FBF6-554D-84EE-6D5AAA83813B}"/>
              </a:ext>
            </a:extLst>
          </p:cNvPr>
          <p:cNvSpPr txBox="1"/>
          <p:nvPr userDrawn="1"/>
        </p:nvSpPr>
        <p:spPr>
          <a:xfrm>
            <a:off x="5714013" y="1503489"/>
            <a:ext cx="24313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380" dirty="0">
                <a:solidFill>
                  <a:srgbClr val="773489"/>
                </a:solidFill>
                <a:latin typeface="Myriad Roman"/>
                <a:cs typeface="Myriad Roman"/>
              </a:rPr>
              <a:t>1</a:t>
            </a:r>
            <a:r>
              <a:rPr lang="en-US" sz="4000" spc="-250" dirty="0">
                <a:solidFill>
                  <a:srgbClr val="773489"/>
                </a:solidFill>
                <a:latin typeface="Myriad Roman"/>
                <a:cs typeface="Myriad Roman"/>
              </a:rPr>
              <a:t>6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500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FAMILIES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77696-5EE3-CA42-887C-888ABA357B81}"/>
              </a:ext>
            </a:extLst>
          </p:cNvPr>
          <p:cNvSpPr txBox="1"/>
          <p:nvPr userDrawn="1"/>
        </p:nvSpPr>
        <p:spPr>
          <a:xfrm>
            <a:off x="2020648" y="3979637"/>
            <a:ext cx="64076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spc="-380" baseline="30000" dirty="0">
                <a:solidFill>
                  <a:srgbClr val="773489"/>
                </a:solidFill>
                <a:latin typeface="Myriad Roman"/>
                <a:cs typeface="Myriad Roman"/>
              </a:rPr>
              <a:t>$</a:t>
            </a:r>
            <a:r>
              <a:rPr lang="en-US" sz="4000" spc="-450" dirty="0">
                <a:solidFill>
                  <a:srgbClr val="773489"/>
                </a:solidFill>
                <a:latin typeface="Myriad Roman"/>
                <a:cs typeface="Myriad Roman"/>
              </a:rPr>
              <a:t>11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,900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AVERAGE RESIDENT ANNUAL INCOME</a:t>
            </a:r>
          </a:p>
        </p:txBody>
      </p:sp>
    </p:spTree>
    <p:extLst>
      <p:ext uri="{BB962C8B-B14F-4D97-AF65-F5344CB8AC3E}">
        <p14:creationId xmlns:p14="http://schemas.microsoft.com/office/powerpoint/2010/main" val="20594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90AEE7F-6B82-874C-9BBC-3CBBD6BFE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227591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0D4B0E-0609-E741-B641-942D3E560B62}"/>
              </a:ext>
            </a:extLst>
          </p:cNvPr>
          <p:cNvSpPr/>
          <p:nvPr userDrawn="1"/>
        </p:nvSpPr>
        <p:spPr>
          <a:xfrm>
            <a:off x="45720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81E05-345C-8442-A6A8-6ADC9452B89D}"/>
              </a:ext>
            </a:extLst>
          </p:cNvPr>
          <p:cNvSpPr/>
          <p:nvPr userDrawn="1"/>
        </p:nvSpPr>
        <p:spPr>
          <a:xfrm>
            <a:off x="713232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AD088E-394E-6741-8BBA-6F7101F49E0E}"/>
              </a:ext>
            </a:extLst>
          </p:cNvPr>
          <p:cNvSpPr/>
          <p:nvPr userDrawn="1"/>
        </p:nvSpPr>
        <p:spPr>
          <a:xfrm>
            <a:off x="212598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68656F-4958-C746-A279-572A9BAB69E5}"/>
              </a:ext>
            </a:extLst>
          </p:cNvPr>
          <p:cNvSpPr/>
          <p:nvPr userDrawn="1"/>
        </p:nvSpPr>
        <p:spPr>
          <a:xfrm>
            <a:off x="379476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37668-A61E-8B44-B905-C11C865D3766}"/>
              </a:ext>
            </a:extLst>
          </p:cNvPr>
          <p:cNvSpPr/>
          <p:nvPr userDrawn="1"/>
        </p:nvSpPr>
        <p:spPr>
          <a:xfrm>
            <a:off x="546354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FH_iconSet_v1.pdf">
            <a:extLst>
              <a:ext uri="{FF2B5EF4-FFF2-40B4-BE49-F238E27FC236}">
                <a16:creationId xmlns:a16="http://schemas.microsoft.com/office/drawing/2014/main" id="{8BBCD68E-7BFE-C346-8600-107B2B222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1" y="1358879"/>
            <a:ext cx="1311649" cy="1311649"/>
          </a:xfrm>
          <a:prstGeom prst="rect">
            <a:avLst/>
          </a:prstGeom>
        </p:spPr>
      </p:pic>
      <p:pic>
        <p:nvPicPr>
          <p:cNvPr id="33" name="Picture 32" descr="FH_iconSet_v1.pdf">
            <a:extLst>
              <a:ext uri="{FF2B5EF4-FFF2-40B4-BE49-F238E27FC236}">
                <a16:creationId xmlns:a16="http://schemas.microsoft.com/office/drawing/2014/main" id="{E9CE2353-A216-A443-BFB1-F250914D9C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38" y="1367032"/>
            <a:ext cx="1209965" cy="1209963"/>
          </a:xfrm>
          <a:prstGeom prst="rect">
            <a:avLst/>
          </a:prstGeom>
        </p:spPr>
      </p:pic>
      <p:pic>
        <p:nvPicPr>
          <p:cNvPr id="34" name="Picture 33" descr="FH_iconSet_v1.pdf">
            <a:extLst>
              <a:ext uri="{FF2B5EF4-FFF2-40B4-BE49-F238E27FC236}">
                <a16:creationId xmlns:a16="http://schemas.microsoft.com/office/drawing/2014/main" id="{C7074571-C75B-7B49-9838-1EB46B247B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73" y="1337615"/>
            <a:ext cx="1311649" cy="1311649"/>
          </a:xfrm>
          <a:prstGeom prst="rect">
            <a:avLst/>
          </a:prstGeom>
        </p:spPr>
      </p:pic>
      <p:pic>
        <p:nvPicPr>
          <p:cNvPr id="35" name="Picture 34" descr="FH_iconSet_v1.pdf">
            <a:extLst>
              <a:ext uri="{FF2B5EF4-FFF2-40B4-BE49-F238E27FC236}">
                <a16:creationId xmlns:a16="http://schemas.microsoft.com/office/drawing/2014/main" id="{32DCCDC5-D7ED-2A4A-83B3-C3140B39A9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91" y="1440700"/>
            <a:ext cx="1219410" cy="1219408"/>
          </a:xfrm>
          <a:prstGeom prst="rect">
            <a:avLst/>
          </a:prstGeom>
        </p:spPr>
      </p:pic>
      <p:pic>
        <p:nvPicPr>
          <p:cNvPr id="36" name="Picture 35" descr="FH_iconSet_v1.pdf">
            <a:extLst>
              <a:ext uri="{FF2B5EF4-FFF2-40B4-BE49-F238E27FC236}">
                <a16:creationId xmlns:a16="http://schemas.microsoft.com/office/drawing/2014/main" id="{EE98A636-2D58-C541-92FF-D0D30698A4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51" y="1416729"/>
            <a:ext cx="1340499" cy="1340499"/>
          </a:xfrm>
          <a:prstGeom prst="rect">
            <a:avLst/>
          </a:prstGeom>
        </p:spPr>
      </p:pic>
      <p:sp>
        <p:nvSpPr>
          <p:cNvPr id="37" name="Down Arrow 36">
            <a:extLst>
              <a:ext uri="{FF2B5EF4-FFF2-40B4-BE49-F238E27FC236}">
                <a16:creationId xmlns:a16="http://schemas.microsoft.com/office/drawing/2014/main" id="{0A7C7B40-6909-B644-AB9E-1C24739C56EC}"/>
              </a:ext>
            </a:extLst>
          </p:cNvPr>
          <p:cNvSpPr/>
          <p:nvPr userDrawn="1"/>
        </p:nvSpPr>
        <p:spPr>
          <a:xfrm>
            <a:off x="54428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2D6263-D069-B24F-A4E6-99267057CA29}"/>
              </a:ext>
            </a:extLst>
          </p:cNvPr>
          <p:cNvSpPr txBox="1"/>
          <p:nvPr userDrawn="1"/>
        </p:nvSpPr>
        <p:spPr>
          <a:xfrm>
            <a:off x="544286" y="2499446"/>
            <a:ext cx="1407886" cy="1233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Administer Housing Choice Vouchers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13,000</a:t>
            </a:r>
            <a:r>
              <a:rPr lang="en-US" sz="1100" dirty="0">
                <a:latin typeface="Myriad Roman"/>
                <a:cs typeface="Myriad Roman"/>
              </a:rPr>
              <a:t> Vouchers</a:t>
            </a:r>
          </a:p>
          <a:p>
            <a:pPr marL="91440" indent="-91440"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36,000</a:t>
            </a:r>
            <a:r>
              <a:rPr lang="en-US" sz="1100" dirty="0">
                <a:latin typeface="Myriad Roman"/>
                <a:cs typeface="Myriad Roman"/>
              </a:rPr>
              <a:t> Residents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9DD7C150-D0C8-344F-B945-318F838D9855}"/>
              </a:ext>
            </a:extLst>
          </p:cNvPr>
          <p:cNvSpPr/>
          <p:nvPr userDrawn="1"/>
        </p:nvSpPr>
        <p:spPr>
          <a:xfrm>
            <a:off x="721940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BC55E0-0587-6A4A-8B4D-E36F35E0862F}"/>
              </a:ext>
            </a:extLst>
          </p:cNvPr>
          <p:cNvSpPr txBox="1"/>
          <p:nvPr userDrawn="1"/>
        </p:nvSpPr>
        <p:spPr>
          <a:xfrm>
            <a:off x="7219406" y="2499446"/>
            <a:ext cx="1379205" cy="1659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Real Estate Developer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Development </a:t>
            </a:r>
            <a:br>
              <a:rPr lang="en-US" sz="1100" dirty="0">
                <a:latin typeface="Myriad Roman"/>
                <a:cs typeface="Myriad Roman"/>
              </a:rPr>
            </a:br>
            <a:r>
              <a:rPr lang="en-US" sz="1100" dirty="0">
                <a:latin typeface="Myriad Roman"/>
                <a:cs typeface="Myriad Roman"/>
              </a:rPr>
              <a:t>since 2008:</a:t>
            </a:r>
          </a:p>
          <a:p>
            <a:pPr marL="182880" lvl="1">
              <a:lnSpc>
                <a:spcPts val="1100"/>
              </a:lnSpc>
              <a:spcAft>
                <a:spcPts val="300"/>
              </a:spcAft>
            </a:pPr>
            <a:r>
              <a:rPr lang="en-US" sz="1100" b="1" dirty="0">
                <a:latin typeface="Myriad Roman"/>
                <a:cs typeface="Myriad Roman"/>
              </a:rPr>
              <a:t>1,073</a:t>
            </a:r>
            <a:r>
              <a:rPr lang="en-US" sz="1100" dirty="0">
                <a:latin typeface="Myriad Roman"/>
                <a:cs typeface="Myriad Roman"/>
              </a:rPr>
              <a:t> new units</a:t>
            </a:r>
            <a:br>
              <a:rPr lang="en-US" sz="1100" dirty="0">
                <a:latin typeface="Myriad Roman"/>
                <a:cs typeface="Myriad Roman"/>
              </a:rPr>
            </a:br>
            <a:r>
              <a:rPr lang="en-US" sz="1100" b="1" dirty="0">
                <a:latin typeface="Myriad Roman"/>
                <a:cs typeface="Myriad Roman"/>
              </a:rPr>
              <a:t>640</a:t>
            </a:r>
            <a:r>
              <a:rPr lang="en-US" sz="1100" dirty="0">
                <a:latin typeface="Myriad Roman"/>
                <a:cs typeface="Myriad Roman"/>
              </a:rPr>
              <a:t> units renovated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220</a:t>
            </a:r>
            <a:r>
              <a:rPr lang="en-US" sz="1100" dirty="0">
                <a:latin typeface="Myriad Roman"/>
                <a:cs typeface="Myriad Roman"/>
              </a:rPr>
              <a:t> employees based at </a:t>
            </a:r>
            <a:r>
              <a:rPr lang="en-US" sz="1100" b="1" dirty="0">
                <a:latin typeface="Myriad Roman"/>
                <a:cs typeface="Myriad Roman"/>
              </a:rPr>
              <a:t>XX</a:t>
            </a:r>
            <a:r>
              <a:rPr lang="en-US" sz="1100" dirty="0">
                <a:latin typeface="Myriad Roman"/>
                <a:cs typeface="Myriad Roman"/>
              </a:rPr>
              <a:t> Fresno Housing sites across the county</a:t>
            </a: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054CA764-37A8-4841-9511-82FB4F622822}"/>
              </a:ext>
            </a:extLst>
          </p:cNvPr>
          <p:cNvSpPr/>
          <p:nvPr userDrawn="1"/>
        </p:nvSpPr>
        <p:spPr>
          <a:xfrm>
            <a:off x="221306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483A2C-7776-AC4F-A77F-B02B6D3C38F1}"/>
              </a:ext>
            </a:extLst>
          </p:cNvPr>
          <p:cNvSpPr txBox="1"/>
          <p:nvPr userDrawn="1"/>
        </p:nvSpPr>
        <p:spPr>
          <a:xfrm>
            <a:off x="2213066" y="2499446"/>
            <a:ext cx="1407886" cy="2082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Homeless </a:t>
            </a:r>
            <a:b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</a:b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Support, Advocacy, &amp; Coordination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Lead applicant Fresno/Madera COC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National acclaim for addressing homelessness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825</a:t>
            </a:r>
            <a:r>
              <a:rPr lang="en-US" sz="1100" dirty="0">
                <a:latin typeface="Myriad Roman"/>
                <a:cs typeface="Myriad Roman"/>
              </a:rPr>
              <a:t> formerly homeless individuals and families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31905A3B-3C01-BB4E-A271-F5D2494840E5}"/>
              </a:ext>
            </a:extLst>
          </p:cNvPr>
          <p:cNvSpPr/>
          <p:nvPr userDrawn="1"/>
        </p:nvSpPr>
        <p:spPr>
          <a:xfrm>
            <a:off x="388184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B991EA-5336-0340-8DA3-B564DE54EF73}"/>
              </a:ext>
            </a:extLst>
          </p:cNvPr>
          <p:cNvSpPr txBox="1"/>
          <p:nvPr userDrawn="1"/>
        </p:nvSpPr>
        <p:spPr>
          <a:xfrm>
            <a:off x="3881846" y="2499446"/>
            <a:ext cx="1407886" cy="1165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Facilitator of Resident Services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Health and wellness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Education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Wage Progression</a:t>
            </a: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62C669E7-01EE-6149-BF3D-13FEA64B4406}"/>
              </a:ext>
            </a:extLst>
          </p:cNvPr>
          <p:cNvSpPr/>
          <p:nvPr userDrawn="1"/>
        </p:nvSpPr>
        <p:spPr>
          <a:xfrm>
            <a:off x="555062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3FEA41-BE11-1247-A3C8-FF0CF8EC7AC5}"/>
              </a:ext>
            </a:extLst>
          </p:cNvPr>
          <p:cNvSpPr txBox="1"/>
          <p:nvPr userDrawn="1"/>
        </p:nvSpPr>
        <p:spPr>
          <a:xfrm>
            <a:off x="5550626" y="2499446"/>
            <a:ext cx="1407886" cy="915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Property </a:t>
            </a:r>
            <a:b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</a:b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Manager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3,700</a:t>
            </a:r>
            <a:r>
              <a:rPr lang="en-US" sz="1100" dirty="0">
                <a:latin typeface="Myriad Roman"/>
                <a:cs typeface="Myriad Roman"/>
              </a:rPr>
              <a:t> affordable housing units, serving 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9,000</a:t>
            </a:r>
            <a:r>
              <a:rPr lang="en-US" sz="1100" dirty="0">
                <a:latin typeface="Myriad Roman"/>
                <a:cs typeface="Myriad Roman"/>
              </a:rPr>
              <a:t> residents </a:t>
            </a:r>
          </a:p>
        </p:txBody>
      </p:sp>
    </p:spTree>
    <p:extLst>
      <p:ext uri="{BB962C8B-B14F-4D97-AF65-F5344CB8AC3E}">
        <p14:creationId xmlns:p14="http://schemas.microsoft.com/office/powerpoint/2010/main" val="26867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51068"/>
            <a:ext cx="6237514" cy="2752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201" y="1271165"/>
            <a:ext cx="6208423" cy="80094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rgbClr val="70BB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241187"/>
            <a:ext cx="3045327" cy="3572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3608136" y="1241187"/>
            <a:ext cx="3045327" cy="3572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2 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199" y="2072105"/>
            <a:ext cx="3045327" cy="2882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57201" y="1271165"/>
            <a:ext cx="6208423" cy="80094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rgbClr val="70BB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08136" y="2072105"/>
            <a:ext cx="3045327" cy="2882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a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1227591"/>
            <a:ext cx="8686800" cy="0"/>
          </a:xfrm>
          <a:prstGeom prst="line">
            <a:avLst/>
          </a:prstGeom>
          <a:ln w="12700" cmpd="sng">
            <a:solidFill>
              <a:srgbClr val="EF712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304" y="173789"/>
            <a:ext cx="4502485" cy="5047893"/>
          </a:xfrm>
          <a:solidFill>
            <a:schemeClr val="bg1"/>
          </a:solidFill>
          <a:ln>
            <a:solidFill>
              <a:srgbClr val="5D5F6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09670" y="0"/>
            <a:ext cx="4142232" cy="1241187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09669" y="1271165"/>
            <a:ext cx="4142232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Big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735"/>
            <a:ext cx="8312484" cy="85725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1" y="778168"/>
            <a:ext cx="8312484" cy="491832"/>
          </a:xfrm>
        </p:spPr>
        <p:txBody>
          <a:bodyPr tIns="0" bIns="0">
            <a:normAutofit/>
          </a:bodyPr>
          <a:lstStyle>
            <a:lvl1pPr marL="0" indent="0">
              <a:buNone/>
              <a:defRPr sz="2400" b="0" i="1">
                <a:solidFill>
                  <a:srgbClr val="70BB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5222" y="1270000"/>
            <a:ext cx="8312484" cy="3689683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6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4835525"/>
          </a:xfrm>
          <a:solidFill>
            <a:schemeClr val="bg1"/>
          </a:solidFill>
        </p:spPr>
        <p:txBody>
          <a:bodyPr lIns="457200" tIns="457200" rIns="457200" bIns="457200" anchor="ctr" anchorCtr="0">
            <a:normAutofit/>
          </a:bodyPr>
          <a:lstStyle>
            <a:lvl1pPr marL="0" indent="0" algn="ctr">
              <a:buNone/>
              <a:defRPr sz="3200" b="1">
                <a:solidFill>
                  <a:srgbClr val="70BB50"/>
                </a:solidFill>
                <a:latin typeface="Myriad Roman"/>
                <a:cs typeface="Myriad Roman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0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00"/>
            <a:ext cx="7255164" cy="359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839367"/>
            <a:ext cx="9143998" cy="317501"/>
          </a:xfrm>
          <a:prstGeom prst="rect">
            <a:avLst/>
          </a:prstGeom>
          <a:solidFill>
            <a:srgbClr val="70BB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27591"/>
            <a:ext cx="8686800" cy="0"/>
          </a:xfrm>
          <a:prstGeom prst="line">
            <a:avLst/>
          </a:prstGeom>
          <a:ln w="12700" cmpd="sng">
            <a:solidFill>
              <a:srgbClr val="EF712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H_SmallLogo_Rev.pdf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7" t="21586" r="4403" b="18649"/>
          <a:stretch/>
        </p:blipFill>
        <p:spPr>
          <a:xfrm>
            <a:off x="7054849" y="4839367"/>
            <a:ext cx="2089149" cy="3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8" r:id="rId15"/>
    <p:sldLayoutId id="214748371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rgbClr val="70BB50"/>
          </a:solidFill>
          <a:latin typeface="Myriad Roman"/>
          <a:ea typeface="+mj-ea"/>
          <a:cs typeface="Myriad Roman"/>
        </a:defRPr>
      </a:lvl1pPr>
    </p:titleStyle>
    <p:bodyStyle>
      <a:lvl1pPr marL="228600" indent="-228600" algn="l" defTabSz="457200" rtl="0" eaLnBrk="1" latinLnBrk="0" hangingPunct="1">
        <a:lnSpc>
          <a:spcPct val="110000"/>
        </a:lnSpc>
        <a:spcBef>
          <a:spcPts val="900"/>
        </a:spcBef>
        <a:buClr>
          <a:srgbClr val="70BB50"/>
        </a:buClr>
        <a:buFont typeface="Arial"/>
        <a:buChar char="•"/>
        <a:defRPr sz="2400" b="0" i="0" kern="1200">
          <a:solidFill>
            <a:srgbClr val="5D5F65"/>
          </a:solidFill>
          <a:latin typeface="Palatino"/>
          <a:ea typeface="+mn-ea"/>
          <a:cs typeface="Palatino"/>
        </a:defRPr>
      </a:lvl1pPr>
      <a:lvl2pPr marL="685800" indent="-228600" algn="l" defTabSz="457200" rtl="0" eaLnBrk="1" latinLnBrk="0" hangingPunct="1">
        <a:lnSpc>
          <a:spcPct val="100000"/>
        </a:lnSpc>
        <a:spcBef>
          <a:spcPts val="900"/>
        </a:spcBef>
        <a:buClr>
          <a:srgbClr val="5D5F65"/>
        </a:buClr>
        <a:buFont typeface="Arial"/>
        <a:buChar char="–"/>
        <a:defRPr sz="2000" b="0" i="0" kern="1200">
          <a:solidFill>
            <a:srgbClr val="5D5F65"/>
          </a:solidFill>
          <a:latin typeface="Myriad Roman"/>
          <a:ea typeface="+mn-ea"/>
          <a:cs typeface="Myriad Roman"/>
        </a:defRPr>
      </a:lvl2pPr>
      <a:lvl3pPr marL="9144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800" b="0" i="1" kern="1200">
          <a:solidFill>
            <a:srgbClr val="5D5F65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–"/>
        <a:defRPr sz="1600" b="0" i="1" kern="1200">
          <a:solidFill>
            <a:srgbClr val="5D5F65"/>
          </a:solidFill>
          <a:latin typeface="Myriad Roman"/>
          <a:ea typeface="+mn-ea"/>
          <a:cs typeface="Myriad Roman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»"/>
        <a:defRPr sz="1400" b="0" i="0" kern="1200">
          <a:solidFill>
            <a:srgbClr val="5D5F65"/>
          </a:solidFill>
          <a:latin typeface="Myriad Roman"/>
          <a:ea typeface="+mn-ea"/>
          <a:cs typeface="Myriad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00"/>
            <a:ext cx="7255164" cy="359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839367"/>
            <a:ext cx="9143998" cy="317501"/>
          </a:xfrm>
          <a:prstGeom prst="rect">
            <a:avLst/>
          </a:prstGeom>
          <a:solidFill>
            <a:srgbClr val="EF71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27591"/>
            <a:ext cx="8686800" cy="0"/>
          </a:xfrm>
          <a:prstGeom prst="line">
            <a:avLst/>
          </a:prstGeom>
          <a:ln w="12700" cmpd="sng">
            <a:solidFill>
              <a:srgbClr val="77348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H_SmallLogo_Rev.pdf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7" t="21586" r="4403" b="18649"/>
          <a:stretch/>
        </p:blipFill>
        <p:spPr>
          <a:xfrm>
            <a:off x="7054849" y="4839367"/>
            <a:ext cx="2089149" cy="3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712" r:id="rId15"/>
    <p:sldLayoutId id="214748371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rgbClr val="EF7129"/>
          </a:solidFill>
          <a:latin typeface="Myriad Roman"/>
          <a:ea typeface="+mj-ea"/>
          <a:cs typeface="Myriad Roman"/>
        </a:defRPr>
      </a:lvl1pPr>
    </p:titleStyle>
    <p:bodyStyle>
      <a:lvl1pPr marL="228600" indent="-228600" algn="l" defTabSz="457200" rtl="0" eaLnBrk="1" latinLnBrk="0" hangingPunct="1">
        <a:lnSpc>
          <a:spcPct val="110000"/>
        </a:lnSpc>
        <a:spcBef>
          <a:spcPts val="900"/>
        </a:spcBef>
        <a:buClr>
          <a:srgbClr val="EF7129"/>
        </a:buClr>
        <a:buFont typeface="Arial"/>
        <a:buChar char="•"/>
        <a:defRPr sz="2400" b="0" i="0" kern="1200">
          <a:solidFill>
            <a:srgbClr val="5D5F65"/>
          </a:solidFill>
          <a:latin typeface="Palatino"/>
          <a:ea typeface="+mn-ea"/>
          <a:cs typeface="Palatino"/>
        </a:defRPr>
      </a:lvl1pPr>
      <a:lvl2pPr marL="685800" indent="-228600" algn="l" defTabSz="457200" rtl="0" eaLnBrk="1" latinLnBrk="0" hangingPunct="1">
        <a:lnSpc>
          <a:spcPct val="100000"/>
        </a:lnSpc>
        <a:spcBef>
          <a:spcPts val="900"/>
        </a:spcBef>
        <a:buClr>
          <a:srgbClr val="5D5F65"/>
        </a:buClr>
        <a:buFont typeface="Arial"/>
        <a:buChar char="–"/>
        <a:defRPr sz="2000" b="0" i="0" kern="1200">
          <a:solidFill>
            <a:srgbClr val="5D5F65"/>
          </a:solidFill>
          <a:latin typeface="Myriad Roman"/>
          <a:ea typeface="+mn-ea"/>
          <a:cs typeface="Myriad Roman"/>
        </a:defRPr>
      </a:lvl2pPr>
      <a:lvl3pPr marL="9144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800" b="0" i="1" kern="1200">
          <a:solidFill>
            <a:srgbClr val="5D5F65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–"/>
        <a:defRPr sz="1600" b="0" i="1" kern="1200">
          <a:solidFill>
            <a:srgbClr val="5D5F65"/>
          </a:solidFill>
          <a:latin typeface="Myriad Roman"/>
          <a:ea typeface="+mn-ea"/>
          <a:cs typeface="Myriad Roman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»"/>
        <a:defRPr sz="1400" b="0" i="0" kern="1200">
          <a:solidFill>
            <a:srgbClr val="5D5F65"/>
          </a:solidFill>
          <a:latin typeface="Myriad Roman"/>
          <a:ea typeface="+mn-ea"/>
          <a:cs typeface="Myriad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FY 2021 Sheltered Homelessness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5" y="2267365"/>
            <a:ext cx="2190750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0732" y="2984750"/>
            <a:ext cx="37503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EF7129"/>
                </a:solidFill>
                <a:latin typeface="Myriad Pro Black" panose="020B0903030403020204" pitchFamily="34" charset="0"/>
              </a:rPr>
              <a:t>Presented by Nicole Henson</a:t>
            </a:r>
          </a:p>
          <a:p>
            <a:pPr algn="ctr"/>
            <a:r>
              <a:rPr lang="en-US" sz="2000" b="1" dirty="0">
                <a:solidFill>
                  <a:srgbClr val="EF7129"/>
                </a:solidFill>
                <a:latin typeface="Myriad Pro Black" panose="020B0903030403020204" pitchFamily="34" charset="0"/>
              </a:rPr>
              <a:t>HMIS System Administrator</a:t>
            </a:r>
          </a:p>
          <a:p>
            <a:pPr algn="ctr"/>
            <a:r>
              <a:rPr lang="en-US" sz="2000" b="1" dirty="0">
                <a:solidFill>
                  <a:srgbClr val="5D5F65"/>
                </a:solidFill>
                <a:latin typeface="Myriad Pro" panose="020B0503030403020204" pitchFamily="34" charset="0"/>
              </a:rPr>
              <a:t>February 10,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6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FMCoC</a:t>
            </a:r>
            <a:r>
              <a:rPr lang="en-US" dirty="0"/>
              <a:t> Two-Year Initiative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i="1" dirty="0"/>
              <a:t>Reduce family homelessness, as defined by adults with minor children, by 35% by December, 2023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i="1" dirty="0"/>
              <a:t>Reduce single adult homelessness by 20% by December 2023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i="1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More Qualitative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Additional HMIS Data Entry (case notes, service transactions)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Inclusion of CES Project Data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Non-HMIS participating projects enter into HMIS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1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PIT Sheltered Homeless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243748"/>
            <a:ext cx="8373650" cy="360039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i="1" dirty="0"/>
              <a:t>On the night of January 28, 2021, people experiencing homelessness who were sheltered in emergency shelter and transitional housing…</a:t>
            </a:r>
          </a:p>
          <a:p>
            <a:pPr marL="0" indent="0">
              <a:buNone/>
            </a:pPr>
            <a:endParaRPr lang="en-US" b="1" i="1" dirty="0">
              <a:latin typeface="Myriad Pro" panose="020B0503030403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5476749"/>
              </p:ext>
            </p:extLst>
          </p:nvPr>
        </p:nvGraphicFramePr>
        <p:xfrm>
          <a:off x="1849677" y="1997901"/>
          <a:ext cx="5534416" cy="2787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8956" y="1836709"/>
            <a:ext cx="156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000" b="1" dirty="0">
                <a:solidFill>
                  <a:srgbClr val="5D5F65"/>
                </a:solidFill>
                <a:latin typeface="Myriad Pro" panose="020B0503030403020204" pitchFamily="34" charset="0"/>
              </a:rPr>
              <a:t>106 Households</a:t>
            </a:r>
          </a:p>
          <a:p>
            <a:r>
              <a:rPr lang="en-US" sz="1000" b="1" dirty="0">
                <a:solidFill>
                  <a:srgbClr val="5D5F65"/>
                </a:solidFill>
                <a:latin typeface="Myriad Pro" panose="020B0503030403020204" pitchFamily="34" charset="0"/>
              </a:rPr>
              <a:t>(332 Total Persons)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956" y="2498936"/>
            <a:ext cx="184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000" b="1" dirty="0">
                <a:solidFill>
                  <a:srgbClr val="5D5F65"/>
                </a:solidFill>
                <a:latin typeface="Myriad Pro" panose="020B0503030403020204" pitchFamily="34" charset="0"/>
              </a:rPr>
              <a:t>561 Single Persons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560" y="3586936"/>
            <a:ext cx="184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000" b="1" dirty="0">
                <a:solidFill>
                  <a:srgbClr val="5D5F65"/>
                </a:solidFill>
                <a:latin typeface="Myriad Pro" panose="020B0503030403020204" pitchFamily="34" charset="0"/>
              </a:rPr>
              <a:t>18 Households</a:t>
            </a:r>
          </a:p>
          <a:p>
            <a:r>
              <a:rPr lang="en-US" sz="1000" b="1" dirty="0">
                <a:solidFill>
                  <a:srgbClr val="5D5F65"/>
                </a:solidFill>
                <a:latin typeface="Myriad Pro" panose="020B0503030403020204" pitchFamily="34" charset="0"/>
              </a:rPr>
              <a:t>(52 Total Persons)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368" y="4206993"/>
            <a:ext cx="184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000" b="1" dirty="0">
                <a:solidFill>
                  <a:srgbClr val="5D5F65"/>
                </a:solidFill>
                <a:latin typeface="Myriad Pro" panose="020B0503030403020204" pitchFamily="34" charset="0"/>
              </a:rPr>
              <a:t>54 Single Persons</a:t>
            </a:r>
          </a:p>
          <a:p>
            <a:endParaRPr lang="en-US" sz="1000" b="1" dirty="0">
              <a:solidFill>
                <a:srgbClr val="5D5F65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72849" y="2171834"/>
            <a:ext cx="810657" cy="180813"/>
          </a:xfrm>
          <a:prstGeom prst="straightConnector1">
            <a:avLst/>
          </a:prstGeom>
          <a:ln>
            <a:solidFill>
              <a:srgbClr val="581C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23635" y="2491654"/>
            <a:ext cx="759871" cy="250196"/>
          </a:xfrm>
          <a:prstGeom prst="straightConnector1">
            <a:avLst/>
          </a:prstGeom>
          <a:ln>
            <a:solidFill>
              <a:srgbClr val="77348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2750" y="3883326"/>
            <a:ext cx="1023600" cy="162708"/>
          </a:xfrm>
          <a:prstGeom prst="straightConnector1">
            <a:avLst/>
          </a:prstGeom>
          <a:ln>
            <a:solidFill>
              <a:srgbClr val="581C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78694" y="4206993"/>
            <a:ext cx="947656" cy="220622"/>
          </a:xfrm>
          <a:prstGeom prst="straightConnector1">
            <a:avLst/>
          </a:prstGeom>
          <a:ln>
            <a:solidFill>
              <a:srgbClr val="581C6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128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2021 Total Clients Served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Shelter- </a:t>
            </a:r>
            <a:r>
              <a:rPr lang="en-US" b="1" dirty="0">
                <a:solidFill>
                  <a:srgbClr val="EF7129"/>
                </a:solidFill>
              </a:rPr>
              <a:t>2959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EF7129"/>
                </a:solidFill>
                <a:latin typeface="Palatino"/>
              </a:rPr>
              <a:t>2464 </a:t>
            </a:r>
            <a:r>
              <a:rPr lang="en-US" dirty="0">
                <a:latin typeface="Palatino"/>
              </a:rPr>
              <a:t>Singles </a:t>
            </a:r>
            <a:r>
              <a:rPr lang="en-US" sz="1400" dirty="0">
                <a:latin typeface="Palatino"/>
              </a:rPr>
              <a:t>(Adults Only)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73489"/>
                </a:solidFill>
                <a:latin typeface="Palatino"/>
              </a:rPr>
              <a:t>476 </a:t>
            </a:r>
            <a:r>
              <a:rPr lang="en-US" dirty="0">
                <a:latin typeface="Palatino"/>
              </a:rPr>
              <a:t>Children and Adults(138 Households)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F7129"/>
                </a:solidFill>
                <a:latin typeface="Palatino"/>
              </a:rPr>
              <a:t>18 </a:t>
            </a:r>
            <a:r>
              <a:rPr lang="en-US" dirty="0">
                <a:latin typeface="Palatino"/>
              </a:rPr>
              <a:t>Youth </a:t>
            </a:r>
          </a:p>
          <a:p>
            <a:r>
              <a:rPr lang="en-US" dirty="0"/>
              <a:t>Transitional Housing- </a:t>
            </a:r>
            <a:r>
              <a:rPr lang="en-US" b="1" dirty="0">
                <a:solidFill>
                  <a:srgbClr val="EF7129"/>
                </a:solidFill>
              </a:rPr>
              <a:t>611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Palatino"/>
              </a:rPr>
              <a:t>186 Single </a:t>
            </a:r>
            <a:r>
              <a:rPr lang="en-US" sz="1200" dirty="0">
                <a:latin typeface="Palatino"/>
              </a:rPr>
              <a:t>(Adults Only)</a:t>
            </a:r>
            <a:endParaRPr lang="en-US" dirty="0">
              <a:latin typeface="Palatino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73489"/>
                </a:solidFill>
                <a:latin typeface="Palatino"/>
              </a:rPr>
              <a:t>425</a:t>
            </a:r>
            <a:r>
              <a:rPr lang="en-US" b="1" dirty="0">
                <a:latin typeface="Palatino"/>
              </a:rPr>
              <a:t> </a:t>
            </a:r>
            <a:r>
              <a:rPr lang="en-US" dirty="0">
                <a:latin typeface="Palatino"/>
              </a:rPr>
              <a:t>Children and Adults (115 Households)</a:t>
            </a:r>
          </a:p>
          <a:p>
            <a:pPr marL="457200" lvl="1" indent="0">
              <a:buNone/>
            </a:pPr>
            <a:r>
              <a:rPr lang="en-US" sz="1200" dirty="0">
                <a:latin typeface="Palatino"/>
              </a:rPr>
              <a:t>*</a:t>
            </a:r>
            <a:r>
              <a:rPr lang="en-US" sz="1200" b="1" i="1" dirty="0">
                <a:latin typeface="Palatino"/>
              </a:rPr>
              <a:t>HMIS Data Only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Placeholder 11" descr="DigiBus-v2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26849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Transitional Housing Family Demographics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rgbClr val="EF7129"/>
                </a:solidFill>
              </a:rPr>
              <a:t>6</a:t>
            </a:r>
            <a:r>
              <a:rPr lang="en-US" sz="2000" dirty="0"/>
              <a:t> TH Projects serve Families </a:t>
            </a:r>
            <a:r>
              <a:rPr lang="en-US" sz="1400" dirty="0"/>
              <a:t>(Total 9)</a:t>
            </a:r>
          </a:p>
          <a:p>
            <a:r>
              <a:rPr lang="en-US" sz="1400" b="1" dirty="0">
                <a:solidFill>
                  <a:srgbClr val="EF7129"/>
                </a:solidFill>
              </a:rPr>
              <a:t>47% </a:t>
            </a:r>
            <a:r>
              <a:rPr lang="en-US" sz="1400" b="1" dirty="0" err="1"/>
              <a:t>HoHs</a:t>
            </a:r>
            <a:r>
              <a:rPr lang="en-US" sz="1400" b="1" dirty="0"/>
              <a:t>- White, Hispanic/Latin(o)(a)(x) Females</a:t>
            </a:r>
            <a:endParaRPr lang="en-US" sz="2000" b="1" dirty="0"/>
          </a:p>
          <a:p>
            <a:r>
              <a:rPr lang="en-US" sz="2000" b="1" dirty="0">
                <a:solidFill>
                  <a:srgbClr val="EF7129"/>
                </a:solidFill>
              </a:rPr>
              <a:t>74% </a:t>
            </a:r>
            <a:r>
              <a:rPr lang="en-US" sz="2000" dirty="0"/>
              <a:t>Female </a:t>
            </a:r>
            <a:r>
              <a:rPr lang="en-US" sz="2000" dirty="0" err="1"/>
              <a:t>HoH</a:t>
            </a:r>
            <a:endParaRPr lang="en-US" sz="2000" dirty="0"/>
          </a:p>
          <a:p>
            <a:r>
              <a:rPr lang="en-US" sz="2000" dirty="0"/>
              <a:t>Average Household Size: </a:t>
            </a:r>
            <a:r>
              <a:rPr lang="en-US" sz="2000" b="1" dirty="0">
                <a:solidFill>
                  <a:srgbClr val="EF7129"/>
                </a:solidFill>
              </a:rPr>
              <a:t>4</a:t>
            </a:r>
          </a:p>
          <a:p>
            <a:r>
              <a:rPr lang="en-US" sz="2000" dirty="0"/>
              <a:t>Average Monthly Income: </a:t>
            </a:r>
            <a:r>
              <a:rPr lang="en-US" sz="1800" b="1" dirty="0">
                <a:solidFill>
                  <a:srgbClr val="EF7129"/>
                </a:solidFill>
              </a:rPr>
              <a:t>$500-1500</a:t>
            </a:r>
          </a:p>
          <a:p>
            <a:r>
              <a:rPr lang="en-US" sz="1800" dirty="0"/>
              <a:t>Average Project Stay</a:t>
            </a:r>
            <a:r>
              <a:rPr lang="en-US" sz="1800" b="1" dirty="0"/>
              <a:t>: </a:t>
            </a:r>
            <a:r>
              <a:rPr lang="en-US" sz="1800" b="1" dirty="0">
                <a:solidFill>
                  <a:srgbClr val="EF7129"/>
                </a:solidFill>
              </a:rPr>
              <a:t>141 Days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*</a:t>
            </a:r>
            <a:r>
              <a:rPr lang="en-US" sz="1200" b="1" i="1" dirty="0"/>
              <a:t>HMIS Data Only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696" y="490329"/>
            <a:ext cx="3571461" cy="3949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1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Transitional Housing Adult Only HH Demographics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EF7129"/>
                </a:solidFill>
              </a:rPr>
              <a:t>3</a:t>
            </a:r>
            <a:r>
              <a:rPr lang="en-US" sz="2000" dirty="0"/>
              <a:t> TH Projects serve Adult Only Households </a:t>
            </a:r>
            <a:r>
              <a:rPr lang="en-US" sz="1400" dirty="0"/>
              <a:t>(Total 9)</a:t>
            </a:r>
          </a:p>
          <a:p>
            <a:r>
              <a:rPr lang="en-US" sz="2000" b="1" dirty="0">
                <a:solidFill>
                  <a:srgbClr val="EF7129"/>
                </a:solidFill>
              </a:rPr>
              <a:t>66% </a:t>
            </a:r>
            <a:r>
              <a:rPr lang="en-US" sz="2000" dirty="0"/>
              <a:t>Male </a:t>
            </a:r>
            <a:r>
              <a:rPr lang="en-US" sz="2000" dirty="0" err="1"/>
              <a:t>HoH</a:t>
            </a:r>
            <a:endParaRPr lang="en-US" sz="2000" dirty="0"/>
          </a:p>
          <a:p>
            <a:r>
              <a:rPr lang="en-US" sz="2000" dirty="0"/>
              <a:t>Average Household Size: </a:t>
            </a:r>
            <a:r>
              <a:rPr lang="en-US" sz="2000" b="1" dirty="0">
                <a:solidFill>
                  <a:srgbClr val="EF7129"/>
                </a:solidFill>
              </a:rPr>
              <a:t>1</a:t>
            </a:r>
          </a:p>
          <a:p>
            <a:r>
              <a:rPr lang="en-US" sz="2000" dirty="0"/>
              <a:t>Primary Sources of income: </a:t>
            </a:r>
            <a:r>
              <a:rPr lang="en-US" sz="1600" b="1" dirty="0">
                <a:solidFill>
                  <a:srgbClr val="EF7129"/>
                </a:solidFill>
              </a:rPr>
              <a:t>Disability Income (</a:t>
            </a:r>
            <a:r>
              <a:rPr lang="en-US" sz="1600" b="1" dirty="0"/>
              <a:t>SSI, SSDI, VA Disability)</a:t>
            </a:r>
            <a:endParaRPr lang="en-US" sz="1600" b="1" dirty="0">
              <a:solidFill>
                <a:srgbClr val="EF7129"/>
              </a:solidFill>
            </a:endParaRPr>
          </a:p>
          <a:p>
            <a:r>
              <a:rPr lang="en-US" sz="1800" dirty="0"/>
              <a:t>Average Project Stay</a:t>
            </a:r>
            <a:r>
              <a:rPr lang="en-US" sz="1800" b="1" dirty="0"/>
              <a:t>: </a:t>
            </a:r>
            <a:r>
              <a:rPr lang="en-US" sz="1800" b="1" dirty="0">
                <a:solidFill>
                  <a:srgbClr val="EF7129"/>
                </a:solidFill>
              </a:rPr>
              <a:t>138 Days</a:t>
            </a:r>
          </a:p>
          <a:p>
            <a:pPr marL="0" indent="0">
              <a:buNone/>
            </a:pPr>
            <a:r>
              <a:rPr lang="en-US" sz="1200" dirty="0"/>
              <a:t>*</a:t>
            </a:r>
            <a:r>
              <a:rPr lang="en-US" sz="1200" b="1" i="1" dirty="0"/>
              <a:t>HMIS Data Only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85" y="801757"/>
            <a:ext cx="3271250" cy="3768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9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Exits from Transitional Housing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31" y="1280600"/>
            <a:ext cx="5986791" cy="3286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5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Emergency Shelter Family Demographics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EF7129"/>
                </a:solidFill>
              </a:rPr>
              <a:t>9 </a:t>
            </a:r>
            <a:r>
              <a:rPr lang="en-US" sz="2000" dirty="0"/>
              <a:t>ES Projects serve Families </a:t>
            </a:r>
            <a:r>
              <a:rPr lang="en-US" sz="1400" dirty="0"/>
              <a:t>(Total27)</a:t>
            </a:r>
          </a:p>
          <a:p>
            <a:r>
              <a:rPr lang="en-US" sz="1400" b="1" dirty="0">
                <a:solidFill>
                  <a:srgbClr val="EF7129"/>
                </a:solidFill>
              </a:rPr>
              <a:t>31% </a:t>
            </a:r>
            <a:r>
              <a:rPr lang="en-US" sz="1400" dirty="0"/>
              <a:t>Prior Living Situation-</a:t>
            </a:r>
            <a:r>
              <a:rPr lang="en-US" sz="1400" b="1" dirty="0"/>
              <a:t>Place not meant for habitation</a:t>
            </a:r>
            <a:endParaRPr lang="en-US" sz="1400" b="1" dirty="0">
              <a:solidFill>
                <a:srgbClr val="EF7129"/>
              </a:solidFill>
            </a:endParaRPr>
          </a:p>
          <a:p>
            <a:r>
              <a:rPr lang="en-US" sz="2000" b="1" dirty="0">
                <a:solidFill>
                  <a:srgbClr val="EF7129"/>
                </a:solidFill>
              </a:rPr>
              <a:t>80% </a:t>
            </a:r>
            <a:r>
              <a:rPr lang="en-US" sz="1400" dirty="0" err="1"/>
              <a:t>HoH</a:t>
            </a:r>
            <a:r>
              <a:rPr lang="en-US" sz="1400" dirty="0"/>
              <a:t> Females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000" dirty="0">
                <a:latin typeface="Palatino"/>
              </a:rPr>
              <a:t>44% </a:t>
            </a:r>
            <a:r>
              <a:rPr lang="en-US" sz="1000" dirty="0" err="1">
                <a:latin typeface="Palatino"/>
              </a:rPr>
              <a:t>HoH</a:t>
            </a:r>
            <a:r>
              <a:rPr lang="en-US" sz="1000" dirty="0">
                <a:latin typeface="Palatino"/>
              </a:rPr>
              <a:t> White, Hispanic Female</a:t>
            </a:r>
          </a:p>
          <a:p>
            <a:r>
              <a:rPr lang="en-US" sz="2000" dirty="0"/>
              <a:t>Average Household Size: </a:t>
            </a:r>
            <a:r>
              <a:rPr lang="en-US" sz="2000" b="1" dirty="0">
                <a:solidFill>
                  <a:srgbClr val="EF7129"/>
                </a:solidFill>
              </a:rPr>
              <a:t>3</a:t>
            </a:r>
          </a:p>
          <a:p>
            <a:r>
              <a:rPr lang="en-US" sz="1800" dirty="0"/>
              <a:t>Average Monthly Income</a:t>
            </a:r>
            <a:r>
              <a:rPr lang="en-US" sz="2000" dirty="0"/>
              <a:t>: </a:t>
            </a:r>
            <a:r>
              <a:rPr lang="en-US" sz="1600" b="1" dirty="0">
                <a:solidFill>
                  <a:srgbClr val="EF7129"/>
                </a:solidFill>
              </a:rPr>
              <a:t>$882</a:t>
            </a:r>
            <a:endParaRPr lang="en-US" sz="1200" dirty="0"/>
          </a:p>
          <a:p>
            <a:r>
              <a:rPr lang="en-US" sz="1800" dirty="0"/>
              <a:t>Average Project Stay</a:t>
            </a:r>
            <a:r>
              <a:rPr lang="en-US" sz="1800" b="1" dirty="0"/>
              <a:t>: </a:t>
            </a:r>
            <a:r>
              <a:rPr lang="en-US" sz="1800" b="1" dirty="0">
                <a:solidFill>
                  <a:srgbClr val="EF7129"/>
                </a:solidFill>
              </a:rPr>
              <a:t>96.5 Days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9" y="622852"/>
            <a:ext cx="3452190" cy="4042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Emergency Shelter Adult Only HH Demographics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EF7129"/>
                </a:solidFill>
              </a:rPr>
              <a:t>18 </a:t>
            </a:r>
            <a:r>
              <a:rPr lang="en-US" sz="2000" dirty="0"/>
              <a:t>ES Projects serving Adults Only </a:t>
            </a:r>
            <a:r>
              <a:rPr lang="en-US" sz="1400" dirty="0"/>
              <a:t>(Total27)</a:t>
            </a:r>
          </a:p>
          <a:p>
            <a:r>
              <a:rPr lang="en-US" sz="2000" dirty="0"/>
              <a:t>Average Monthly Income: </a:t>
            </a:r>
            <a:r>
              <a:rPr lang="en-US" sz="1800" b="1" dirty="0">
                <a:solidFill>
                  <a:srgbClr val="EF7129"/>
                </a:solidFill>
              </a:rPr>
              <a:t>$421</a:t>
            </a:r>
          </a:p>
          <a:p>
            <a:r>
              <a:rPr lang="en-US" sz="1800" dirty="0"/>
              <a:t>Average Project Stay</a:t>
            </a:r>
            <a:r>
              <a:rPr lang="en-US" sz="1800" b="1" dirty="0"/>
              <a:t>: </a:t>
            </a:r>
            <a:r>
              <a:rPr lang="en-US" sz="1800" b="1" dirty="0">
                <a:solidFill>
                  <a:srgbClr val="EF7129"/>
                </a:solidFill>
              </a:rPr>
              <a:t>76.5 Days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58" y="702365"/>
            <a:ext cx="3441268" cy="3876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Exits from Emergency Housing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6" y="1312661"/>
            <a:ext cx="6394174" cy="3299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3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resno Housing --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H PowerPoint - MULTI Color Options.potx" id="{5AE52099-0ADF-4B32-909E-EA2418686212}" vid="{0496F0BD-784B-4CC6-9CB8-245434B14DEC}"/>
    </a:ext>
  </a:extLst>
</a:theme>
</file>

<file path=ppt/theme/theme2.xml><?xml version="1.0" encoding="utf-8"?>
<a:theme xmlns:a="http://schemas.openxmlformats.org/drawingml/2006/main" name="Fresno Housing -- 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H PowerPoint - MULTI Color Options.potx" id="{5AE52099-0ADF-4B32-909E-EA2418686212}" vid="{4EE320F7-8FC8-464A-BCBB-54FC3C41C7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 PowerPoint - MULTI Color Options</Template>
  <TotalTime>515</TotalTime>
  <Words>366</Words>
  <Application>Microsoft Office PowerPoint</Application>
  <PresentationFormat>On-screen Show (16:9)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Georgia</vt:lpstr>
      <vt:lpstr>Myriad Pro</vt:lpstr>
      <vt:lpstr>Myriad Pro Black</vt:lpstr>
      <vt:lpstr>Myriad Roman</vt:lpstr>
      <vt:lpstr>Palatino</vt:lpstr>
      <vt:lpstr>Wingdings</vt:lpstr>
      <vt:lpstr>Fresno Housing -- Green</vt:lpstr>
      <vt:lpstr>Fresno Housing -- Orange</vt:lpstr>
      <vt:lpstr>FY 2021 Sheltered Homelessness</vt:lpstr>
      <vt:lpstr>2021 PIT Sheltered Homeless</vt:lpstr>
      <vt:lpstr>FY 2021 Total Clients Served  </vt:lpstr>
      <vt:lpstr>Transitional Housing Family Demographics</vt:lpstr>
      <vt:lpstr>Transitional Housing Adult Only HH Demographics</vt:lpstr>
      <vt:lpstr>Exits from Transitional Housing</vt:lpstr>
      <vt:lpstr>Emergency Shelter Family Demographics</vt:lpstr>
      <vt:lpstr>Emergency Shelter Adult Only HH Demographics</vt:lpstr>
      <vt:lpstr>Exits from Emergency Housing</vt:lpstr>
      <vt:lpstr>FMCoC Two-Year Initiative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2021 Family and Single</dc:title>
  <dc:creator>Nicole Henson</dc:creator>
  <cp:lastModifiedBy>Leticia Hinojosa</cp:lastModifiedBy>
  <cp:revision>42</cp:revision>
  <cp:lastPrinted>2019-10-23T22:33:29Z</cp:lastPrinted>
  <dcterms:created xsi:type="dcterms:W3CDTF">2022-02-03T21:17:55Z</dcterms:created>
  <dcterms:modified xsi:type="dcterms:W3CDTF">2022-02-08T03:52:53Z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D0B11EF5-A59A-4AFA-98C4-9351FA6C42C3</vt:lpwstr>
  </property>
  <property fmtid="{D5CDD505-2E9C-101B-9397-08002B2CF9AE}" pid="3" name="ArticulatePath">
    <vt:lpwstr>FMCoC Presentation 2.10.22</vt:lpwstr>
  </property>
</Properties>
</file>